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17"/>
  </p:notesMasterIdLst>
  <p:handoutMasterIdLst>
    <p:handoutMasterId r:id="rId18"/>
  </p:handoutMasterIdLst>
  <p:sldIdLst>
    <p:sldId id="256" r:id="rId5"/>
    <p:sldId id="257" r:id="rId6"/>
    <p:sldId id="285" r:id="rId7"/>
    <p:sldId id="260" r:id="rId8"/>
    <p:sldId id="262" r:id="rId9"/>
    <p:sldId id="263" r:id="rId10"/>
    <p:sldId id="264" r:id="rId11"/>
    <p:sldId id="265" r:id="rId12"/>
    <p:sldId id="284" r:id="rId13"/>
    <p:sldId id="270" r:id="rId14"/>
    <p:sldId id="286" r:id="rId15"/>
    <p:sldId id="261" r:id="rId1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ercrombie, Lori" initials="AL" lastIdx="10" clrIdx="0">
    <p:extLst>
      <p:ext uri="{19B8F6BF-5375-455C-9EA6-DF929625EA0E}">
        <p15:presenceInfo xmlns:p15="http://schemas.microsoft.com/office/powerpoint/2012/main" userId="Abercrombie, Lo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FF"/>
    <a:srgbClr val="0083A9"/>
    <a:srgbClr val="000099"/>
    <a:srgbClr val="0033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737" autoAdjust="0"/>
  </p:normalViewPr>
  <p:slideViewPr>
    <p:cSldViewPr>
      <p:cViewPr varScale="1">
        <p:scale>
          <a:sx n="152" d="100"/>
          <a:sy n="152" d="100"/>
        </p:scale>
        <p:origin x="438" y="1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5B3549-48AF-4A47-A563-37BCF58341FB}" type="datetimeFigureOut">
              <a:rPr lang="en-US" smtClean="0"/>
              <a:t>5/11/2023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16766F-B39D-42FD-ACBC-1002D130679C}" type="slidenum">
              <a:rPr lang="en-US" smtClean="0"/>
              <a:t>‹#›</a:t>
            </a:fld>
            <a:endParaRPr lang="en-US" dirty="0"/>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CF8AA-71CD-48AE-96C2-778BE54C3BBB}" type="datetimeFigureOut">
              <a:rPr lang="en-US" smtClean="0"/>
              <a:t>5/11/2023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84A2F3-949C-4DF8-B8FE-27C48E8E5C0D}" type="slidenum">
              <a:rPr lang="en-US" smtClean="0"/>
              <a:t>‹#›</a:t>
            </a:fld>
            <a:endParaRPr lang="en-US" dirty="0"/>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smtClean="0"/>
              <a:t>Insert picture here from H:/Powerpoint_Templates/PPT Photos for Title Slide. Click on photo icon in this box to begin.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smtClean="0"/>
              <a:t>Click to enter Title</a:t>
            </a:r>
            <a:endParaRPr lang="en-US" dirty="0"/>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dirty="0"/>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smtClean="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smtClean="0"/>
              <a:t>Use to insert video files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smtClean="0"/>
              <a:t>Insert Section Title Here</a:t>
            </a:r>
            <a:endParaRPr lang="en-US" dirty="0"/>
          </a:p>
        </p:txBody>
      </p:sp>
    </p:spTree>
    <p:extLst>
      <p:ext uri="{BB962C8B-B14F-4D97-AF65-F5344CB8AC3E}">
        <p14:creationId xmlns:p14="http://schemas.microsoft.com/office/powerpoint/2010/main" val="1292944854"/>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smtClean="0"/>
              <a:t>Names</a:t>
            </a:r>
          </a:p>
          <a:p>
            <a:r>
              <a:rPr lang="en-US" dirty="0" smtClean="0"/>
              <a:t>Section</a:t>
            </a:r>
          </a:p>
          <a:p>
            <a:r>
              <a:rPr lang="en-US" dirty="0" smtClean="0"/>
              <a:t>Phone number &amp; Email address</a:t>
            </a:r>
            <a:endParaRPr lang="en-US" dirty="0"/>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smtClean="0"/>
              <a:t>Contact</a:t>
            </a:r>
            <a:endParaRPr lang="en-US" sz="2400" b="1" dirty="0"/>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smtClean="0"/>
              <a:t>Click to enter Title</a:t>
            </a:r>
            <a:endParaRPr lang="en-US" dirty="0"/>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smtClean="0"/>
              <a:t>Contact Us</a:t>
            </a:r>
            <a:endParaRPr lang="en-US" sz="2800" b="1" dirty="0"/>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smtClean="0"/>
              <a:t>Use a table for multiple names, titles, email addresses and phone numbers</a:t>
            </a:r>
            <a:endParaRPr lang="en-US" dirty="0"/>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smtClean="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smtClean="0"/>
              <a:t>Click to enter Title</a:t>
            </a:r>
            <a:endParaRPr lang="en-US" dirty="0"/>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0344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Date</a:t>
            </a:r>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8DC383C-A010-4AAA-AC7E-34CFED5001F3}" type="datetimeFigureOut">
              <a:rPr lang="en-US" smtClean="0"/>
              <a:t>5/11/2023</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dirty="0"/>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C0CB516-9E81-4E53-99FB-4EAE7497F7AA}" type="datetimeFigureOut">
              <a:rPr lang="en-US" smtClean="0"/>
              <a:t>5/11/2023</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dirty="0"/>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timing>
    <p:tnLst>
      <p:par>
        <p:cTn id="1" dur="indefinite" restart="never" nodeType="tmRoot"/>
      </p:par>
    </p:tnLst>
  </p:timing>
  <p:hf sldNum="0"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A15C54A-9B24-4DE9-A160-BAFF652295B9}" type="datetimeFigureOut">
              <a:rPr lang="en-US" smtClean="0"/>
              <a:t>5/11/2023</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dirty="0"/>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apps.dese.mo.gov/DESEApplicationsSignin/HelpCenter/FAQs" TargetMode="External"/><Relationship Id="rId2" Type="http://schemas.openxmlformats.org/officeDocument/2006/relationships/hyperlink" Target="https://apps.dese.mo.gov/weblogin/login.aspx" TargetMode="Externa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hyperlink" Target="https://www.youtube.com/watch?v=mLT4ETTFUm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228600" y="1730683"/>
            <a:ext cx="3657600" cy="2438400"/>
          </a:xfrm>
        </p:spPr>
      </p:pic>
      <p:sp>
        <p:nvSpPr>
          <p:cNvPr id="2" name="Title 1"/>
          <p:cNvSpPr>
            <a:spLocks noGrp="1"/>
          </p:cNvSpPr>
          <p:nvPr>
            <p:ph type="title"/>
          </p:nvPr>
        </p:nvSpPr>
        <p:spPr>
          <a:xfrm>
            <a:off x="4276725" y="161812"/>
            <a:ext cx="4629150" cy="4314938"/>
          </a:xfrm>
        </p:spPr>
        <p:txBody>
          <a:bodyPr>
            <a:normAutofit/>
          </a:bodyPr>
          <a:lstStyle/>
          <a:p>
            <a:r>
              <a:rPr lang="en-US" dirty="0" smtClean="0"/>
              <a:t>Virtual Learning Platform</a:t>
            </a:r>
            <a:br>
              <a:rPr lang="en-US" dirty="0" smtClean="0"/>
            </a:br>
            <a:r>
              <a:rPr lang="en-US" dirty="0"/>
              <a:t/>
            </a:r>
            <a:br>
              <a:rPr lang="en-US" dirty="0"/>
            </a:br>
            <a:r>
              <a:rPr lang="en-US" sz="2800" dirty="0" smtClean="0"/>
              <a:t>Obtaining Access to the VLP by Linking Web Applications and Educator Certification</a:t>
            </a:r>
            <a:endParaRPr lang="en-US" sz="2800" dirty="0"/>
          </a:p>
        </p:txBody>
      </p:sp>
      <p:sp>
        <p:nvSpPr>
          <p:cNvPr id="9" name="Text Placeholder 8"/>
          <p:cNvSpPr>
            <a:spLocks noGrp="1"/>
          </p:cNvSpPr>
          <p:nvPr>
            <p:ph type="body" sz="quarter" idx="13"/>
          </p:nvPr>
        </p:nvSpPr>
        <p:spPr/>
        <p:txBody>
          <a:bodyPr/>
          <a:lstStyle/>
          <a:p>
            <a:r>
              <a:rPr lang="en-US" dirty="0" smtClean="0"/>
              <a:t>March 2023</a:t>
            </a:r>
            <a:endParaRPr lang="en-US" dirty="0"/>
          </a:p>
        </p:txBody>
      </p:sp>
    </p:spTree>
    <p:extLst>
      <p:ext uri="{BB962C8B-B14F-4D97-AF65-F5344CB8AC3E}">
        <p14:creationId xmlns:p14="http://schemas.microsoft.com/office/powerpoint/2010/main" val="328479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10</a:t>
            </a:fld>
            <a:endParaRPr lang="en-US" dirty="0"/>
          </a:p>
        </p:txBody>
      </p:sp>
      <p:sp>
        <p:nvSpPr>
          <p:cNvPr id="3" name="Content Placeholder 2"/>
          <p:cNvSpPr>
            <a:spLocks noGrp="1"/>
          </p:cNvSpPr>
          <p:nvPr>
            <p:ph sz="quarter" idx="11"/>
          </p:nvPr>
        </p:nvSpPr>
        <p:spPr>
          <a:xfrm>
            <a:off x="152400" y="819150"/>
            <a:ext cx="8839200" cy="1219200"/>
          </a:xfrm>
        </p:spPr>
        <p:txBody>
          <a:bodyPr>
            <a:normAutofit fontScale="85000" lnSpcReduction="10000"/>
          </a:bodyPr>
          <a:lstStyle/>
          <a:p>
            <a:pPr marL="112712" indent="0">
              <a:buNone/>
            </a:pPr>
            <a:r>
              <a:rPr lang="en-US" dirty="0" smtClean="0"/>
              <a:t>Verify profile </a:t>
            </a:r>
            <a:r>
              <a:rPr lang="en-US" dirty="0"/>
              <a:t>information and update if necessary.  Finally select the Save Profile button at the bottom of the page.  This will complete the VLP registration process. </a:t>
            </a:r>
            <a:endParaRPr lang="en-US" sz="1800" dirty="0"/>
          </a:p>
        </p:txBody>
      </p:sp>
      <p:sp>
        <p:nvSpPr>
          <p:cNvPr id="4" name="Text Placeholder 3"/>
          <p:cNvSpPr>
            <a:spLocks noGrp="1"/>
          </p:cNvSpPr>
          <p:nvPr>
            <p:ph type="body" sz="quarter" idx="10"/>
          </p:nvPr>
        </p:nvSpPr>
        <p:spPr>
          <a:xfrm>
            <a:off x="0" y="52232"/>
            <a:ext cx="6400800" cy="592491"/>
          </a:xfrm>
        </p:spPr>
        <p:txBody>
          <a:bodyPr>
            <a:normAutofit/>
          </a:bodyPr>
          <a:lstStyle/>
          <a:p>
            <a:pPr algn="l"/>
            <a:r>
              <a:rPr lang="en-US" dirty="0"/>
              <a:t>Step 8</a:t>
            </a:r>
            <a:r>
              <a:rPr lang="en-US" dirty="0" smtClean="0"/>
              <a:t>:</a:t>
            </a:r>
            <a:endParaRPr lang="en-US" dirty="0"/>
          </a:p>
        </p:txBody>
      </p:sp>
      <p:pic>
        <p:nvPicPr>
          <p:cNvPr id="10" name="Picture 9"/>
          <p:cNvPicPr>
            <a:picLocks noChangeAspect="1"/>
          </p:cNvPicPr>
          <p:nvPr/>
        </p:nvPicPr>
        <p:blipFill>
          <a:blip r:embed="rId2"/>
          <a:stretch>
            <a:fillRect/>
          </a:stretch>
        </p:blipFill>
        <p:spPr>
          <a:xfrm>
            <a:off x="1066800" y="2020896"/>
            <a:ext cx="7010400" cy="3122603"/>
          </a:xfrm>
          <a:prstGeom prst="rect">
            <a:avLst/>
          </a:prstGeom>
        </p:spPr>
      </p:pic>
    </p:spTree>
    <p:extLst>
      <p:ext uri="{BB962C8B-B14F-4D97-AF65-F5344CB8AC3E}">
        <p14:creationId xmlns:p14="http://schemas.microsoft.com/office/powerpoint/2010/main" val="1673640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11</a:t>
            </a:fld>
            <a:endParaRPr lang="en-US" dirty="0"/>
          </a:p>
        </p:txBody>
      </p:sp>
      <p:sp>
        <p:nvSpPr>
          <p:cNvPr id="3" name="Content Placeholder 2"/>
          <p:cNvSpPr>
            <a:spLocks noGrp="1"/>
          </p:cNvSpPr>
          <p:nvPr>
            <p:ph sz="quarter" idx="11"/>
          </p:nvPr>
        </p:nvSpPr>
        <p:spPr>
          <a:xfrm>
            <a:off x="152400" y="819150"/>
            <a:ext cx="8763000" cy="3886200"/>
          </a:xfrm>
        </p:spPr>
        <p:txBody>
          <a:bodyPr>
            <a:normAutofit/>
          </a:bodyPr>
          <a:lstStyle/>
          <a:p>
            <a:r>
              <a:rPr lang="en-US" dirty="0"/>
              <a:t>Once you have completed this process you should have access to the VLP if the district has granted you access. Contact your Building Administrator if the VLP is not in your DESE Applications Secure Access list. </a:t>
            </a:r>
          </a:p>
          <a:p>
            <a:pPr marL="112712" indent="0">
              <a:buNone/>
            </a:pPr>
            <a:endParaRPr lang="en-US" dirty="0"/>
          </a:p>
        </p:txBody>
      </p:sp>
      <p:sp>
        <p:nvSpPr>
          <p:cNvPr id="4" name="Text Placeholder 3"/>
          <p:cNvSpPr>
            <a:spLocks noGrp="1"/>
          </p:cNvSpPr>
          <p:nvPr>
            <p:ph type="body"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23192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a:lstStyle/>
          <a:p>
            <a:fld id="{3B745311-16E5-4BEF-BFE6-36758A3427EB}" type="slidenum">
              <a:rPr lang="en-US" smtClean="0"/>
              <a:pPr/>
              <a:t>12</a:t>
            </a:fld>
            <a:endParaRPr lang="en-US" dirty="0"/>
          </a:p>
        </p:txBody>
      </p:sp>
      <p:sp>
        <p:nvSpPr>
          <p:cNvPr id="12" name="Text Placeholder 11"/>
          <p:cNvSpPr>
            <a:spLocks noGrp="1"/>
          </p:cNvSpPr>
          <p:nvPr>
            <p:ph type="body" sz="quarter" idx="11"/>
          </p:nvPr>
        </p:nvSpPr>
        <p:spPr/>
        <p:txBody>
          <a:bodyPr/>
          <a:lstStyle/>
          <a:p>
            <a:r>
              <a:rPr lang="en-US" smtClean="0"/>
              <a:t>573-522-3489</a:t>
            </a:r>
            <a:endParaRPr lang="en-US" dirty="0" smtClean="0"/>
          </a:p>
          <a:p>
            <a:r>
              <a:rPr lang="en-US" dirty="0" smtClean="0"/>
              <a:t>MissouriSystemsofSupport@dese.mo.gov</a:t>
            </a:r>
            <a:endParaRPr lang="en-US" dirty="0"/>
          </a:p>
        </p:txBody>
      </p:sp>
      <p:sp>
        <p:nvSpPr>
          <p:cNvPr id="13" name="Text Placeholder 12"/>
          <p:cNvSpPr>
            <a:spLocks noGrp="1"/>
          </p:cNvSpPr>
          <p:nvPr>
            <p:ph type="body" sz="quarter" idx="12"/>
          </p:nvPr>
        </p:nvSpPr>
        <p:spPr/>
        <p:txBody>
          <a:bodyPr>
            <a:normAutofit/>
          </a:bodyPr>
          <a:lstStyle/>
          <a:p>
            <a:r>
              <a:rPr lang="en-US" dirty="0" smtClean="0"/>
              <a:t>Virtual Learning Platform</a:t>
            </a:r>
            <a:endParaRPr lang="en-US" dirty="0"/>
          </a:p>
        </p:txBody>
      </p:sp>
    </p:spTree>
    <p:extLst>
      <p:ext uri="{BB962C8B-B14F-4D97-AF65-F5344CB8AC3E}">
        <p14:creationId xmlns:p14="http://schemas.microsoft.com/office/powerpoint/2010/main" val="377610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marL="112712" indent="0">
              <a:buNone/>
            </a:pPr>
            <a:r>
              <a:rPr lang="en-US" b="1" dirty="0" smtClean="0"/>
              <a:t>Welcome to the Virtual Learning Platform (VLP)</a:t>
            </a:r>
          </a:p>
          <a:p>
            <a:pPr marL="112712" indent="0">
              <a:buNone/>
            </a:pPr>
            <a:r>
              <a:rPr lang="en-US" sz="2400" b="1" dirty="0" smtClean="0"/>
              <a:t>The following step-by-step information will provide guidance to Users on obtaining access to the VLP by linking DESE Applications sign-in (DAS) information with Educator Certification information.</a:t>
            </a:r>
          </a:p>
          <a:p>
            <a:pPr marL="112712" indent="0">
              <a:buNone/>
            </a:pPr>
            <a:endParaRPr lang="en-US" sz="2400" b="1" dirty="0"/>
          </a:p>
        </p:txBody>
      </p:sp>
      <p:sp>
        <p:nvSpPr>
          <p:cNvPr id="2" name="Text Placeholder 1"/>
          <p:cNvSpPr>
            <a:spLocks noGrp="1"/>
          </p:cNvSpPr>
          <p:nvPr>
            <p:ph type="body" sz="quarter" idx="10"/>
          </p:nvPr>
        </p:nvSpPr>
        <p:spPr/>
        <p:txBody>
          <a:bodyPr/>
          <a:lstStyle/>
          <a:p>
            <a:pPr algn="l"/>
            <a:r>
              <a:rPr lang="en-US" dirty="0" smtClean="0"/>
              <a:t>Welcome</a:t>
            </a:r>
            <a:endParaRPr lang="en-US" dirty="0"/>
          </a:p>
        </p:txBody>
      </p:sp>
      <p:sp>
        <p:nvSpPr>
          <p:cNvPr id="6"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2</a:t>
            </a:fld>
            <a:endParaRPr lang="en-US" dirty="0"/>
          </a:p>
        </p:txBody>
      </p:sp>
    </p:spTree>
    <p:extLst>
      <p:ext uri="{BB962C8B-B14F-4D97-AF65-F5344CB8AC3E}">
        <p14:creationId xmlns:p14="http://schemas.microsoft.com/office/powerpoint/2010/main" val="358558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37129"/>
            <a:ext cx="6400800" cy="592491"/>
          </a:xfrm>
        </p:spPr>
        <p:txBody>
          <a:bodyPr/>
          <a:lstStyle/>
          <a:p>
            <a:pPr algn="l"/>
            <a:r>
              <a:rPr lang="en-US" dirty="0" smtClean="0"/>
              <a:t>Step 1: Create an Account</a:t>
            </a:r>
            <a:endParaRPr lang="en-US" dirty="0"/>
          </a:p>
        </p:txBody>
      </p:sp>
      <p:sp>
        <p:nvSpPr>
          <p:cNvPr id="4"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3</a:t>
            </a:fld>
            <a:endParaRPr lang="en-US" dirty="0"/>
          </a:p>
        </p:txBody>
      </p:sp>
      <p:sp>
        <p:nvSpPr>
          <p:cNvPr id="3" name="TextBox 2"/>
          <p:cNvSpPr txBox="1"/>
          <p:nvPr/>
        </p:nvSpPr>
        <p:spPr>
          <a:xfrm>
            <a:off x="152400" y="829486"/>
            <a:ext cx="4876800" cy="3693319"/>
          </a:xfrm>
          <a:prstGeom prst="rect">
            <a:avLst/>
          </a:prstGeom>
          <a:noFill/>
        </p:spPr>
        <p:txBody>
          <a:bodyPr wrap="square" rtlCol="0">
            <a:spAutoFit/>
          </a:bodyPr>
          <a:lstStyle/>
          <a:p>
            <a:r>
              <a:rPr lang="en-US" dirty="0" smtClean="0"/>
              <a:t>If you already have a DESE Web Applications account skip to step 2. </a:t>
            </a:r>
          </a:p>
          <a:p>
            <a:endParaRPr lang="en-US" dirty="0" smtClean="0"/>
          </a:p>
          <a:p>
            <a:pPr marL="285750" indent="-285750">
              <a:buFont typeface="Arial" panose="020B0604020202020204" pitchFamily="34" charset="0"/>
              <a:buChar char="•"/>
            </a:pPr>
            <a:r>
              <a:rPr lang="en-US" dirty="0" smtClean="0"/>
              <a:t>New users need to go to the (DESE</a:t>
            </a:r>
            <a:r>
              <a:rPr lang="en-US" dirty="0"/>
              <a:t>) web application </a:t>
            </a:r>
            <a:r>
              <a:rPr lang="en-US" dirty="0" smtClean="0"/>
              <a:t>site:  </a:t>
            </a:r>
            <a:r>
              <a:rPr lang="en-US" u="sng" dirty="0" smtClean="0">
                <a:hlinkClick r:id="rId2"/>
              </a:rPr>
              <a:t>https</a:t>
            </a:r>
            <a:r>
              <a:rPr lang="en-US" u="sng" dirty="0">
                <a:hlinkClick r:id="rId2"/>
              </a:rPr>
              <a:t>://</a:t>
            </a:r>
            <a:r>
              <a:rPr lang="en-US" u="sng" dirty="0" smtClean="0">
                <a:hlinkClick r:id="rId2"/>
              </a:rPr>
              <a:t>apps.dese.mo.gov/weblogin/login.aspx</a:t>
            </a:r>
            <a:endParaRPr lang="en-US" u="sng" dirty="0" smtClean="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dirty="0" smtClean="0"/>
              <a:t>Then create an account by clicking the “Create Account” button. Instructions </a:t>
            </a:r>
            <a:r>
              <a:rPr lang="en-US" dirty="0"/>
              <a:t>for Registering for a DESE Web Application can be viewed directly on the </a:t>
            </a:r>
            <a:r>
              <a:rPr lang="en-US" dirty="0">
                <a:hlinkClick r:id="rId3"/>
              </a:rPr>
              <a:t>DESE Secured Web Application</a:t>
            </a:r>
            <a:r>
              <a:rPr lang="en-US" dirty="0"/>
              <a:t> FAQ page or </a:t>
            </a:r>
            <a:r>
              <a:rPr lang="en-US" dirty="0">
                <a:hlinkClick r:id="rId4"/>
              </a:rPr>
              <a:t>DESE’s YouTube page</a:t>
            </a:r>
            <a:r>
              <a:rPr lang="en-US" dirty="0"/>
              <a:t>.</a:t>
            </a:r>
          </a:p>
          <a:p>
            <a:endParaRPr lang="en-US"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5030" r="3333"/>
          <a:stretch/>
        </p:blipFill>
        <p:spPr>
          <a:xfrm>
            <a:off x="5105400" y="1276350"/>
            <a:ext cx="3733800" cy="2725689"/>
          </a:xfrm>
          <a:prstGeom prst="rect">
            <a:avLst/>
          </a:prstGeom>
        </p:spPr>
      </p:pic>
      <p:sp>
        <p:nvSpPr>
          <p:cNvPr id="9" name="Oval 8"/>
          <p:cNvSpPr/>
          <p:nvPr/>
        </p:nvSpPr>
        <p:spPr>
          <a:xfrm>
            <a:off x="7239000" y="3638550"/>
            <a:ext cx="1143000" cy="36348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13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37129"/>
            <a:ext cx="6400800" cy="592491"/>
          </a:xfrm>
        </p:spPr>
        <p:txBody>
          <a:bodyPr/>
          <a:lstStyle/>
          <a:p>
            <a:pPr algn="l"/>
            <a:r>
              <a:rPr lang="en-US" dirty="0" smtClean="0"/>
              <a:t>Step </a:t>
            </a:r>
            <a:r>
              <a:rPr lang="en-US" dirty="0"/>
              <a:t>2</a:t>
            </a:r>
            <a:r>
              <a:rPr lang="en-US" dirty="0" smtClean="0"/>
              <a:t>:</a:t>
            </a:r>
            <a:endParaRPr lang="en-US" dirty="0"/>
          </a:p>
        </p:txBody>
      </p:sp>
      <p:sp>
        <p:nvSpPr>
          <p:cNvPr id="4"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4</a:t>
            </a:fld>
            <a:endParaRPr lang="en-US" dirty="0"/>
          </a:p>
        </p:txBody>
      </p:sp>
      <p:sp>
        <p:nvSpPr>
          <p:cNvPr id="3" name="TextBox 2"/>
          <p:cNvSpPr txBox="1"/>
          <p:nvPr/>
        </p:nvSpPr>
        <p:spPr>
          <a:xfrm>
            <a:off x="152400" y="829486"/>
            <a:ext cx="8763000" cy="1200329"/>
          </a:xfrm>
          <a:prstGeom prst="rect">
            <a:avLst/>
          </a:prstGeom>
          <a:noFill/>
        </p:spPr>
        <p:txBody>
          <a:bodyPr wrap="square" rtlCol="0">
            <a:spAutoFit/>
          </a:bodyPr>
          <a:lstStyle/>
          <a:p>
            <a:r>
              <a:rPr lang="en-US" dirty="0"/>
              <a:t>Log into Department of Elementary and Secondary Education’s (DESE) web application </a:t>
            </a:r>
            <a:r>
              <a:rPr lang="en-US" dirty="0" smtClean="0"/>
              <a:t>site:  </a:t>
            </a:r>
            <a:r>
              <a:rPr lang="en-US" u="sng" dirty="0" smtClean="0"/>
              <a:t>https</a:t>
            </a:r>
            <a:r>
              <a:rPr lang="en-US" u="sng" dirty="0"/>
              <a:t>://</a:t>
            </a:r>
            <a:r>
              <a:rPr lang="en-US" u="sng" dirty="0" smtClean="0"/>
              <a:t>apps.dese.mo.gov/weblogin/login.aspx</a:t>
            </a:r>
          </a:p>
          <a:p>
            <a:endParaRPr lang="en-US" dirty="0"/>
          </a:p>
          <a:p>
            <a:r>
              <a:rPr lang="en-US" dirty="0" smtClean="0"/>
              <a:t>Enter the user </a:t>
            </a:r>
            <a:r>
              <a:rPr lang="en-US" dirty="0"/>
              <a:t>name and password, </a:t>
            </a:r>
            <a:r>
              <a:rPr lang="en-US" dirty="0" smtClean="0"/>
              <a:t> </a:t>
            </a:r>
            <a:r>
              <a:rPr lang="en-US" dirty="0"/>
              <a:t>then select the </a:t>
            </a:r>
            <a:r>
              <a:rPr lang="en-US" dirty="0" smtClean="0"/>
              <a:t>Sign in </a:t>
            </a:r>
            <a:r>
              <a:rPr lang="en-US" dirty="0"/>
              <a:t>button.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114550"/>
            <a:ext cx="4988351" cy="2790825"/>
          </a:xfrm>
          <a:prstGeom prst="rect">
            <a:avLst/>
          </a:prstGeom>
        </p:spPr>
      </p:pic>
      <p:sp>
        <p:nvSpPr>
          <p:cNvPr id="2" name="Right Arrow 1"/>
          <p:cNvSpPr/>
          <p:nvPr/>
        </p:nvSpPr>
        <p:spPr>
          <a:xfrm>
            <a:off x="4003780" y="4019550"/>
            <a:ext cx="76200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724400" y="4552950"/>
            <a:ext cx="5334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23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5</a:t>
            </a:fld>
            <a:endParaRPr lang="en-US" dirty="0"/>
          </a:p>
        </p:txBody>
      </p:sp>
      <p:sp>
        <p:nvSpPr>
          <p:cNvPr id="3" name="Content Placeholder 2"/>
          <p:cNvSpPr>
            <a:spLocks noGrp="1"/>
          </p:cNvSpPr>
          <p:nvPr>
            <p:ph sz="quarter" idx="11"/>
          </p:nvPr>
        </p:nvSpPr>
        <p:spPr>
          <a:xfrm>
            <a:off x="0" y="710387"/>
            <a:ext cx="9144000" cy="1632763"/>
          </a:xfrm>
        </p:spPr>
        <p:txBody>
          <a:bodyPr>
            <a:normAutofit/>
          </a:bodyPr>
          <a:lstStyle/>
          <a:p>
            <a:pPr marL="112712" indent="0">
              <a:buNone/>
            </a:pPr>
            <a:r>
              <a:rPr lang="en-US" sz="2000" dirty="0"/>
              <a:t>Select Educator Certification System – Request Educator Access from the DESE web applications list. </a:t>
            </a:r>
            <a:endParaRPr lang="en-US" sz="2000" dirty="0" smtClean="0"/>
          </a:p>
          <a:p>
            <a:pPr marL="112712" indent="0">
              <a:buNone/>
            </a:pPr>
            <a:r>
              <a:rPr lang="en-US" sz="2000" dirty="0" smtClean="0"/>
              <a:t>**Note: if </a:t>
            </a:r>
            <a:r>
              <a:rPr lang="en-US" sz="2000" dirty="0"/>
              <a:t>your link </a:t>
            </a:r>
            <a:r>
              <a:rPr lang="en-US" sz="2000" dirty="0" smtClean="0"/>
              <a:t>says “Educator </a:t>
            </a:r>
            <a:r>
              <a:rPr lang="en-US" sz="2000" dirty="0"/>
              <a:t>Certification </a:t>
            </a:r>
            <a:r>
              <a:rPr lang="en-US" sz="2000" dirty="0" smtClean="0"/>
              <a:t>System”, </a:t>
            </a:r>
            <a:r>
              <a:rPr lang="en-US" sz="2000" dirty="0"/>
              <a:t>skip to </a:t>
            </a:r>
            <a:r>
              <a:rPr lang="en-US" sz="2000"/>
              <a:t>Step </a:t>
            </a:r>
            <a:r>
              <a:rPr lang="en-US" sz="2000" smtClean="0"/>
              <a:t>6.** </a:t>
            </a:r>
            <a:endParaRPr lang="en-US" sz="2000" dirty="0"/>
          </a:p>
        </p:txBody>
      </p:sp>
      <p:sp>
        <p:nvSpPr>
          <p:cNvPr id="4" name="Text Placeholder 3"/>
          <p:cNvSpPr>
            <a:spLocks noGrp="1"/>
          </p:cNvSpPr>
          <p:nvPr>
            <p:ph type="body" sz="quarter" idx="10"/>
          </p:nvPr>
        </p:nvSpPr>
        <p:spPr>
          <a:xfrm>
            <a:off x="0" y="77351"/>
            <a:ext cx="6400800" cy="592491"/>
          </a:xfrm>
        </p:spPr>
        <p:txBody>
          <a:bodyPr/>
          <a:lstStyle/>
          <a:p>
            <a:pPr algn="l"/>
            <a:r>
              <a:rPr lang="en-US" dirty="0"/>
              <a:t>Step 3</a:t>
            </a:r>
            <a:r>
              <a:rPr lang="en-US" dirty="0" smtClean="0"/>
              <a:t>:</a:t>
            </a:r>
            <a:endParaRPr lang="en-US" dirty="0"/>
          </a:p>
          <a:p>
            <a:pPr algn="l"/>
            <a:endParaRPr lang="en-US"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9047" t="35029" r="2382" b="6587"/>
          <a:stretch/>
        </p:blipFill>
        <p:spPr>
          <a:xfrm>
            <a:off x="2133600" y="1758950"/>
            <a:ext cx="4191000" cy="3175000"/>
          </a:xfrm>
          <a:prstGeom prst="rect">
            <a:avLst/>
          </a:prstGeom>
        </p:spPr>
      </p:pic>
      <p:sp>
        <p:nvSpPr>
          <p:cNvPr id="5" name="Right Arrow 4"/>
          <p:cNvSpPr/>
          <p:nvPr/>
        </p:nvSpPr>
        <p:spPr>
          <a:xfrm>
            <a:off x="2057400" y="3257550"/>
            <a:ext cx="838200" cy="45719"/>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48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6</a:t>
            </a:fld>
            <a:endParaRPr lang="en-US" dirty="0"/>
          </a:p>
        </p:txBody>
      </p:sp>
      <p:sp>
        <p:nvSpPr>
          <p:cNvPr id="3" name="Content Placeholder 2"/>
          <p:cNvSpPr>
            <a:spLocks noGrp="1"/>
          </p:cNvSpPr>
          <p:nvPr>
            <p:ph sz="quarter" idx="11"/>
          </p:nvPr>
        </p:nvSpPr>
        <p:spPr>
          <a:xfrm>
            <a:off x="152400" y="819150"/>
            <a:ext cx="8839200" cy="1295400"/>
          </a:xfrm>
        </p:spPr>
        <p:txBody>
          <a:bodyPr>
            <a:normAutofit fontScale="92500" lnSpcReduction="20000"/>
          </a:bodyPr>
          <a:lstStyle/>
          <a:p>
            <a:pPr marL="112712" indent="0">
              <a:buNone/>
            </a:pPr>
            <a:r>
              <a:rPr lang="en-US" dirty="0" smtClean="0"/>
              <a:t>The next screen will be verification of the request to access the Educator Certification System. Select the submit button. </a:t>
            </a:r>
            <a:endParaRPr lang="en-US" sz="2900" dirty="0"/>
          </a:p>
        </p:txBody>
      </p:sp>
      <p:sp>
        <p:nvSpPr>
          <p:cNvPr id="4" name="Text Placeholder 3"/>
          <p:cNvSpPr>
            <a:spLocks noGrp="1"/>
          </p:cNvSpPr>
          <p:nvPr>
            <p:ph type="body" sz="quarter" idx="10"/>
          </p:nvPr>
        </p:nvSpPr>
        <p:spPr>
          <a:xfrm>
            <a:off x="0" y="52232"/>
            <a:ext cx="6400800" cy="592491"/>
          </a:xfrm>
        </p:spPr>
        <p:txBody>
          <a:bodyPr>
            <a:normAutofit/>
          </a:bodyPr>
          <a:lstStyle/>
          <a:p>
            <a:pPr algn="l"/>
            <a:r>
              <a:rPr lang="en-US" dirty="0"/>
              <a:t>Step 4</a:t>
            </a:r>
            <a:r>
              <a:rPr lang="en-US" dirty="0" smtClean="0"/>
              <a:t>:</a:t>
            </a:r>
            <a:endParaRPr lang="en-US" dirty="0"/>
          </a:p>
        </p:txBody>
      </p:sp>
      <p:pic>
        <p:nvPicPr>
          <p:cNvPr id="12" name="Picture 11"/>
          <p:cNvPicPr>
            <a:picLocks noChangeAspect="1"/>
          </p:cNvPicPr>
          <p:nvPr/>
        </p:nvPicPr>
        <p:blipFill>
          <a:blip r:embed="rId2"/>
          <a:stretch>
            <a:fillRect/>
          </a:stretch>
        </p:blipFill>
        <p:spPr>
          <a:xfrm>
            <a:off x="290512" y="2952750"/>
            <a:ext cx="8562975" cy="1343025"/>
          </a:xfrm>
          <a:prstGeom prst="rect">
            <a:avLst/>
          </a:prstGeom>
        </p:spPr>
      </p:pic>
    </p:spTree>
    <p:extLst>
      <p:ext uri="{BB962C8B-B14F-4D97-AF65-F5344CB8AC3E}">
        <p14:creationId xmlns:p14="http://schemas.microsoft.com/office/powerpoint/2010/main" val="257962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7</a:t>
            </a:fld>
            <a:endParaRPr lang="en-US" dirty="0"/>
          </a:p>
        </p:txBody>
      </p:sp>
      <p:sp>
        <p:nvSpPr>
          <p:cNvPr id="3" name="Content Placeholder 2"/>
          <p:cNvSpPr>
            <a:spLocks noGrp="1"/>
          </p:cNvSpPr>
          <p:nvPr>
            <p:ph sz="quarter" idx="11"/>
          </p:nvPr>
        </p:nvSpPr>
        <p:spPr>
          <a:xfrm>
            <a:off x="76200" y="742950"/>
            <a:ext cx="9067800" cy="1828800"/>
          </a:xfrm>
        </p:spPr>
        <p:txBody>
          <a:bodyPr>
            <a:normAutofit fontScale="77500" lnSpcReduction="20000"/>
          </a:bodyPr>
          <a:lstStyle/>
          <a:p>
            <a:pPr marL="112712" indent="0">
              <a:buNone/>
            </a:pPr>
            <a:r>
              <a:rPr lang="en-US" dirty="0"/>
              <a:t>Select the close button.  This pop-up confirms </a:t>
            </a:r>
            <a:r>
              <a:rPr lang="en-US" dirty="0" smtClean="0"/>
              <a:t>the </a:t>
            </a:r>
            <a:r>
              <a:rPr lang="en-US" dirty="0"/>
              <a:t>request has been processed.</a:t>
            </a:r>
          </a:p>
          <a:p>
            <a:pPr marL="112712" indent="0">
              <a:buNone/>
            </a:pPr>
            <a:r>
              <a:rPr lang="en-US" dirty="0"/>
              <a:t> </a:t>
            </a:r>
          </a:p>
          <a:p>
            <a:pPr marL="112712" indent="0">
              <a:buNone/>
            </a:pPr>
            <a:r>
              <a:rPr lang="en-US" dirty="0"/>
              <a:t>*Note: U</a:t>
            </a:r>
            <a:r>
              <a:rPr lang="en-US" dirty="0" smtClean="0"/>
              <a:t>sers </a:t>
            </a:r>
            <a:r>
              <a:rPr lang="en-US" dirty="0"/>
              <a:t>may need to </a:t>
            </a:r>
            <a:r>
              <a:rPr lang="en-US" dirty="0" smtClean="0"/>
              <a:t>turn off pop-up </a:t>
            </a:r>
            <a:r>
              <a:rPr lang="en-US" dirty="0"/>
              <a:t>blockers </a:t>
            </a:r>
            <a:r>
              <a:rPr lang="en-US" dirty="0" smtClean="0"/>
              <a:t>if this message is not received. </a:t>
            </a:r>
            <a:endParaRPr lang="en-US" dirty="0"/>
          </a:p>
          <a:p>
            <a:pPr marL="112712" indent="0">
              <a:buNone/>
            </a:pPr>
            <a:endParaRPr lang="en-US" sz="1800" dirty="0"/>
          </a:p>
        </p:txBody>
      </p:sp>
      <p:sp>
        <p:nvSpPr>
          <p:cNvPr id="4" name="Text Placeholder 3"/>
          <p:cNvSpPr>
            <a:spLocks noGrp="1"/>
          </p:cNvSpPr>
          <p:nvPr>
            <p:ph type="body" sz="quarter" idx="10"/>
          </p:nvPr>
        </p:nvSpPr>
        <p:spPr>
          <a:xfrm>
            <a:off x="0" y="37129"/>
            <a:ext cx="6400800" cy="592491"/>
          </a:xfrm>
        </p:spPr>
        <p:txBody>
          <a:bodyPr>
            <a:normAutofit/>
          </a:bodyPr>
          <a:lstStyle/>
          <a:p>
            <a:pPr algn="l"/>
            <a:r>
              <a:rPr lang="en-US" dirty="0"/>
              <a:t>Step 5</a:t>
            </a:r>
            <a:r>
              <a:rPr lang="en-US" dirty="0" smtClean="0"/>
              <a:t>:</a:t>
            </a:r>
            <a:endParaRPr lang="en-US" dirty="0"/>
          </a:p>
        </p:txBody>
      </p:sp>
      <p:pic>
        <p:nvPicPr>
          <p:cNvPr id="9" name="Picture 8"/>
          <p:cNvPicPr>
            <a:picLocks noChangeAspect="1"/>
          </p:cNvPicPr>
          <p:nvPr/>
        </p:nvPicPr>
        <p:blipFill>
          <a:blip r:embed="rId2"/>
          <a:stretch>
            <a:fillRect/>
          </a:stretch>
        </p:blipFill>
        <p:spPr>
          <a:xfrm>
            <a:off x="2971800" y="2421453"/>
            <a:ext cx="2752586" cy="2735054"/>
          </a:xfrm>
          <a:prstGeom prst="rect">
            <a:avLst/>
          </a:prstGeom>
        </p:spPr>
      </p:pic>
    </p:spTree>
    <p:extLst>
      <p:ext uri="{BB962C8B-B14F-4D97-AF65-F5344CB8AC3E}">
        <p14:creationId xmlns:p14="http://schemas.microsoft.com/office/powerpoint/2010/main" val="402880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8</a:t>
            </a:fld>
            <a:endParaRPr lang="en-US" dirty="0"/>
          </a:p>
        </p:txBody>
      </p:sp>
      <p:sp>
        <p:nvSpPr>
          <p:cNvPr id="3" name="Content Placeholder 2"/>
          <p:cNvSpPr>
            <a:spLocks noGrp="1"/>
          </p:cNvSpPr>
          <p:nvPr>
            <p:ph sz="quarter" idx="11"/>
          </p:nvPr>
        </p:nvSpPr>
        <p:spPr>
          <a:xfrm>
            <a:off x="0" y="742950"/>
            <a:ext cx="9067800" cy="1524000"/>
          </a:xfrm>
        </p:spPr>
        <p:txBody>
          <a:bodyPr>
            <a:normAutofit/>
          </a:bodyPr>
          <a:lstStyle/>
          <a:p>
            <a:pPr marL="112712" indent="0">
              <a:buNone/>
            </a:pPr>
            <a:r>
              <a:rPr lang="en-US" dirty="0"/>
              <a:t>Select the Educator Certification System link from the DESE web applications list.</a:t>
            </a:r>
          </a:p>
        </p:txBody>
      </p:sp>
      <p:sp>
        <p:nvSpPr>
          <p:cNvPr id="4" name="Text Placeholder 3"/>
          <p:cNvSpPr>
            <a:spLocks noGrp="1"/>
          </p:cNvSpPr>
          <p:nvPr>
            <p:ph type="body" sz="quarter" idx="10"/>
          </p:nvPr>
        </p:nvSpPr>
        <p:spPr>
          <a:xfrm>
            <a:off x="19970" y="37129"/>
            <a:ext cx="6400800" cy="592491"/>
          </a:xfrm>
        </p:spPr>
        <p:txBody>
          <a:bodyPr/>
          <a:lstStyle/>
          <a:p>
            <a:pPr algn="l"/>
            <a:r>
              <a:rPr lang="en-US" dirty="0"/>
              <a:t>Step 6</a:t>
            </a:r>
            <a:r>
              <a:rPr lang="en-US" dirty="0" smtClean="0"/>
              <a:t>:</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219" y="1885950"/>
            <a:ext cx="3158457" cy="3105150"/>
          </a:xfrm>
          <a:prstGeom prst="rect">
            <a:avLst/>
          </a:prstGeom>
        </p:spPr>
      </p:pic>
      <p:sp>
        <p:nvSpPr>
          <p:cNvPr id="5" name="Right Arrow 4"/>
          <p:cNvSpPr/>
          <p:nvPr/>
        </p:nvSpPr>
        <p:spPr>
          <a:xfrm>
            <a:off x="2057400" y="2952750"/>
            <a:ext cx="114300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00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9</a:t>
            </a:fld>
            <a:endParaRPr lang="en-US" dirty="0"/>
          </a:p>
        </p:txBody>
      </p:sp>
      <p:sp>
        <p:nvSpPr>
          <p:cNvPr id="3" name="Content Placeholder 2"/>
          <p:cNvSpPr>
            <a:spLocks noGrp="1"/>
          </p:cNvSpPr>
          <p:nvPr>
            <p:ph sz="quarter" idx="11"/>
          </p:nvPr>
        </p:nvSpPr>
        <p:spPr>
          <a:xfrm>
            <a:off x="0" y="742950"/>
            <a:ext cx="8991600" cy="1752600"/>
          </a:xfrm>
        </p:spPr>
        <p:txBody>
          <a:bodyPr>
            <a:normAutofit fontScale="85000" lnSpcReduction="10000"/>
          </a:bodyPr>
          <a:lstStyle/>
          <a:p>
            <a:pPr marL="112712" indent="0">
              <a:buNone/>
            </a:pPr>
            <a:r>
              <a:rPr lang="en-US" dirty="0" smtClean="0"/>
              <a:t>Users will need to enter their Social </a:t>
            </a:r>
            <a:r>
              <a:rPr lang="en-US" dirty="0"/>
              <a:t>Security Number (SSN) number </a:t>
            </a:r>
            <a:r>
              <a:rPr lang="en-US" dirty="0" smtClean="0"/>
              <a:t>and </a:t>
            </a:r>
            <a:r>
              <a:rPr lang="en-US" dirty="0"/>
              <a:t>d</a:t>
            </a:r>
            <a:r>
              <a:rPr lang="en-US" dirty="0" smtClean="0"/>
              <a:t>ate </a:t>
            </a:r>
            <a:r>
              <a:rPr lang="en-US" dirty="0"/>
              <a:t>of </a:t>
            </a:r>
            <a:r>
              <a:rPr lang="en-US" dirty="0" smtClean="0"/>
              <a:t>birth</a:t>
            </a:r>
            <a:r>
              <a:rPr lang="en-US" dirty="0"/>
              <a:t>.  This is a secure step to verify the individual logging in and the profile within the Educator Certification System. Then select the submit button. </a:t>
            </a:r>
          </a:p>
        </p:txBody>
      </p:sp>
      <p:sp>
        <p:nvSpPr>
          <p:cNvPr id="4" name="Text Placeholder 3"/>
          <p:cNvSpPr>
            <a:spLocks noGrp="1"/>
          </p:cNvSpPr>
          <p:nvPr>
            <p:ph type="body" sz="quarter" idx="10"/>
          </p:nvPr>
        </p:nvSpPr>
        <p:spPr>
          <a:xfrm>
            <a:off x="5781" y="14132"/>
            <a:ext cx="6400800" cy="592491"/>
          </a:xfrm>
        </p:spPr>
        <p:txBody>
          <a:bodyPr/>
          <a:lstStyle/>
          <a:p>
            <a:pPr algn="l"/>
            <a:r>
              <a:rPr lang="en-US" dirty="0"/>
              <a:t>Step 7</a:t>
            </a:r>
            <a:r>
              <a:rPr lang="en-US" dirty="0" smtClean="0"/>
              <a:t>:</a:t>
            </a:r>
            <a:endParaRPr lang="en-US" dirty="0"/>
          </a:p>
        </p:txBody>
      </p:sp>
      <p:pic>
        <p:nvPicPr>
          <p:cNvPr id="12" name="Picture 11"/>
          <p:cNvPicPr>
            <a:picLocks noChangeAspect="1"/>
          </p:cNvPicPr>
          <p:nvPr/>
        </p:nvPicPr>
        <p:blipFill>
          <a:blip r:embed="rId2"/>
          <a:stretch>
            <a:fillRect/>
          </a:stretch>
        </p:blipFill>
        <p:spPr>
          <a:xfrm>
            <a:off x="304800" y="2571750"/>
            <a:ext cx="8562975" cy="2238375"/>
          </a:xfrm>
          <a:prstGeom prst="rect">
            <a:avLst/>
          </a:prstGeom>
        </p:spPr>
      </p:pic>
    </p:spTree>
    <p:extLst>
      <p:ext uri="{BB962C8B-B14F-4D97-AF65-F5344CB8AC3E}">
        <p14:creationId xmlns:p14="http://schemas.microsoft.com/office/powerpoint/2010/main" val="4229395061"/>
      </p:ext>
    </p:extLst>
  </p:cSld>
  <p:clrMapOvr>
    <a:masterClrMapping/>
  </p:clrMapOvr>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8B06A818-8D87-4862-A1C5-C17902CA3ABF}"/>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E7BCB4B8-D629-47A9-A0BE-D5E2070F4437}"/>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F78F4B59-4BB0-42A0-94DF-3724CBE01A3E}"/>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B295B7DF-0CCC-4ECE-86C8-ED5FF315949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2020 PPT Template</Template>
  <TotalTime>16567</TotalTime>
  <Words>413</Words>
  <Application>Microsoft Office PowerPoint</Application>
  <PresentationFormat>On-screen Show (16:9)</PresentationFormat>
  <Paragraphs>46</Paragraphs>
  <Slides>12</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Arial</vt:lpstr>
      <vt:lpstr>Calibri</vt:lpstr>
      <vt:lpstr>Courier New</vt:lpstr>
      <vt:lpstr>Times New Roman</vt:lpstr>
      <vt:lpstr>Wingdings</vt:lpstr>
      <vt:lpstr>DESE Title Slides</vt:lpstr>
      <vt:lpstr>DESE Content Slides</vt:lpstr>
      <vt:lpstr>DESE Section Dividers</vt:lpstr>
      <vt:lpstr>DESE Closing Slides</vt:lpstr>
      <vt:lpstr>Virtual Learning Platform  Obtaining Access to the VLP by Linking Web Applications and Educator Certification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Learning Platform</dc:title>
  <dc:creator>Duba, Beth</dc:creator>
  <cp:lastModifiedBy>Jones, Samantha</cp:lastModifiedBy>
  <cp:revision>122</cp:revision>
  <cp:lastPrinted>2022-09-29T18:20:07Z</cp:lastPrinted>
  <dcterms:created xsi:type="dcterms:W3CDTF">2020-06-29T12:51:12Z</dcterms:created>
  <dcterms:modified xsi:type="dcterms:W3CDTF">2023-05-11T19:13:05Z</dcterms:modified>
</cp:coreProperties>
</file>