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31"/>
  </p:notesMasterIdLst>
  <p:handoutMasterIdLst>
    <p:handoutMasterId r:id="rId32"/>
  </p:handoutMasterIdLst>
  <p:sldIdLst>
    <p:sldId id="256" r:id="rId5"/>
    <p:sldId id="257" r:id="rId6"/>
    <p:sldId id="260" r:id="rId7"/>
    <p:sldId id="288" r:id="rId8"/>
    <p:sldId id="289" r:id="rId9"/>
    <p:sldId id="295" r:id="rId10"/>
    <p:sldId id="290" r:id="rId11"/>
    <p:sldId id="262" r:id="rId12"/>
    <p:sldId id="263" r:id="rId13"/>
    <p:sldId id="264" r:id="rId14"/>
    <p:sldId id="265" r:id="rId15"/>
    <p:sldId id="291" r:id="rId16"/>
    <p:sldId id="292" r:id="rId17"/>
    <p:sldId id="293" r:id="rId18"/>
    <p:sldId id="294" r:id="rId19"/>
    <p:sldId id="284" r:id="rId20"/>
    <p:sldId id="285" r:id="rId21"/>
    <p:sldId id="271" r:id="rId22"/>
    <p:sldId id="270" r:id="rId23"/>
    <p:sldId id="269" r:id="rId24"/>
    <p:sldId id="273" r:id="rId25"/>
    <p:sldId id="272" r:id="rId26"/>
    <p:sldId id="274" r:id="rId27"/>
    <p:sldId id="286" r:id="rId28"/>
    <p:sldId id="287" r:id="rId29"/>
    <p:sldId id="261"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ercrombie, Lori" initials="AL" lastIdx="3" clrIdx="0">
    <p:extLst>
      <p:ext uri="{19B8F6BF-5375-455C-9EA6-DF929625EA0E}">
        <p15:presenceInfo xmlns:p15="http://schemas.microsoft.com/office/powerpoint/2012/main" userId="Abercrombie, Lo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B8D"/>
    <a:srgbClr val="FFFFFF"/>
    <a:srgbClr val="080808"/>
    <a:srgbClr val="F2CD2E"/>
    <a:srgbClr val="E7C80D"/>
    <a:srgbClr val="F1EB03"/>
    <a:srgbClr val="003399"/>
    <a:srgbClr val="0083A9"/>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37" autoAdjust="0"/>
  </p:normalViewPr>
  <p:slideViewPr>
    <p:cSldViewPr>
      <p:cViewPr varScale="1">
        <p:scale>
          <a:sx n="133" d="100"/>
          <a:sy n="133" d="100"/>
        </p:scale>
        <p:origin x="144" y="4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B3549-48AF-4A47-A563-37BCF58341FB}" type="datetimeFigureOut">
              <a:rPr lang="en-US" smtClean="0"/>
              <a:t>12/21/2022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6766F-B39D-42FD-ACBC-1002D130679C}" type="slidenum">
              <a:rPr lang="en-US" smtClean="0"/>
              <a:t>‹#›</a:t>
            </a:fld>
            <a:endParaRPr lang="en-US" dirty="0"/>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F8AA-71CD-48AE-96C2-778BE54C3BBB}" type="datetimeFigureOut">
              <a:rPr lang="en-US" smtClean="0"/>
              <a:t>12/21/2022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A2F3-949C-4DF8-B8FE-27C48E8E5C0D}" type="slidenum">
              <a:rPr lang="en-US" smtClean="0"/>
              <a:t>‹#›</a:t>
            </a:fld>
            <a:endParaRPr lang="en-US" dirty="0"/>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smtClean="0"/>
              <a:t>Insert picture here from H:/Powerpoint_Templates/PPT Photos for Title Slide. Click on photo icon in this box to begin.  </a:t>
            </a:r>
            <a:r>
              <a:rPr lang="en-US" sz="11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smtClean="0"/>
              <a:t>Click to enter Title</a:t>
            </a:r>
            <a:endParaRPr lang="en-US" dirty="0"/>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dirty="0"/>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smtClean="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smtClean="0"/>
              <a:t>Use to insert video files</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smtClean="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smtClean="0"/>
              <a:t>Insert Section Title Here</a:t>
            </a:r>
            <a:endParaRPr lang="en-US" dirty="0"/>
          </a:p>
        </p:txBody>
      </p:sp>
    </p:spTree>
    <p:extLst>
      <p:ext uri="{BB962C8B-B14F-4D97-AF65-F5344CB8AC3E}">
        <p14:creationId xmlns:p14="http://schemas.microsoft.com/office/powerpoint/2010/main" val="1292944854"/>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smtClean="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smtClean="0"/>
              <a:t>Names</a:t>
            </a:r>
          </a:p>
          <a:p>
            <a:r>
              <a:rPr lang="en-US" dirty="0" smtClean="0"/>
              <a:t>Section</a:t>
            </a:r>
          </a:p>
          <a:p>
            <a:r>
              <a:rPr lang="en-US" dirty="0" smtClean="0"/>
              <a:t>Phone number &amp; Email address</a:t>
            </a:r>
            <a:endParaRPr lang="en-US" dirty="0"/>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smtClean="0"/>
              <a:t>Contact</a:t>
            </a:r>
            <a:endParaRPr lang="en-US" sz="2400" b="1" dirty="0"/>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smtClean="0"/>
              <a:t>Click to enter Title</a:t>
            </a:r>
            <a:endParaRPr lang="en-US" dirty="0"/>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smtClean="0"/>
              <a:t>Contact Us</a:t>
            </a:r>
            <a:endParaRPr lang="en-US" sz="2800" b="1" dirty="0"/>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smtClean="0"/>
              <a:t>Use a table for multiple names, titles, email addresses and phone numbers</a:t>
            </a:r>
            <a:endParaRPr lang="en-US" dirty="0"/>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smtClean="0"/>
              <a:t>Name</a:t>
            </a:r>
          </a:p>
          <a:p>
            <a:pPr lvl="0"/>
            <a:r>
              <a:rPr lang="en-US" dirty="0" smtClean="0"/>
              <a:t>Title</a:t>
            </a:r>
          </a:p>
          <a:p>
            <a:pPr lvl="0"/>
            <a:r>
              <a:rPr lang="en-US" dirty="0" smtClean="0"/>
              <a:t>Section</a:t>
            </a:r>
          </a:p>
          <a:p>
            <a:pPr lvl="0"/>
            <a:r>
              <a:rPr lang="en-US" dirty="0" smtClean="0"/>
              <a:t>Email</a:t>
            </a:r>
          </a:p>
          <a:p>
            <a:pPr lvl="0"/>
            <a:r>
              <a:rPr lang="en-US" dirty="0" smtClean="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smtClean="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smtClean="0"/>
              <a:t>Click to enter Title</a:t>
            </a:r>
            <a:endParaRPr lang="en-US" dirty="0"/>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 </a:t>
            </a:r>
            <a:r>
              <a:rPr lang="en-US" sz="14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smtClean="0"/>
              <a:t>Click to enter Title</a:t>
            </a:r>
            <a:endParaRPr lang="en-US" dirty="0"/>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smtClean="0"/>
              <a:t>Date</a:t>
            </a:r>
            <a:endParaRPr lang="en-US" dirty="0"/>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703449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dirty="0"/>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smtClean="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smtClean="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smtClean="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smtClean="0"/>
              <a:t>Insert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smtClean="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smtClean="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Date</a:t>
            </a:r>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8DC383C-A010-4AAA-AC7E-34CFED5001F3}"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dirty="0"/>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smtClean="0"/>
              <a:t>Click to edit Master title style</a:t>
            </a:r>
            <a:endParaRPr lang="en-US" dirty="0"/>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C0CB516-9E81-4E53-99FB-4EAE7497F7AA}"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dirty="0"/>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timing>
    <p:tnLst>
      <p:par>
        <p:cTn id="1" dur="indefinite" restart="never" nodeType="tmRoot"/>
      </p:par>
    </p:tnLst>
  </p:timing>
  <p:hf sldNum="0"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A15C54A-9B24-4DE9-A160-BAFF652295B9}" type="datetimeFigureOut">
              <a:rPr lang="en-US" smtClean="0"/>
              <a:t>12/21/2022</a:t>
            </a:fld>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dirty="0"/>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tretch>
            <a:fillRect/>
          </a:stretch>
        </p:blipFill>
        <p:spPr>
          <a:xfrm>
            <a:off x="228600" y="1730683"/>
            <a:ext cx="3657600" cy="2438400"/>
          </a:xfrm>
        </p:spPr>
      </p:pic>
      <p:sp>
        <p:nvSpPr>
          <p:cNvPr id="2" name="Title 1"/>
          <p:cNvSpPr>
            <a:spLocks noGrp="1"/>
          </p:cNvSpPr>
          <p:nvPr>
            <p:ph type="title"/>
          </p:nvPr>
        </p:nvSpPr>
        <p:spPr>
          <a:xfrm>
            <a:off x="4276725" y="161812"/>
            <a:ext cx="4629150" cy="3248138"/>
          </a:xfrm>
        </p:spPr>
        <p:txBody>
          <a:bodyPr>
            <a:normAutofit/>
          </a:bodyPr>
          <a:lstStyle/>
          <a:p>
            <a:r>
              <a:rPr lang="en-US" dirty="0" smtClean="0"/>
              <a:t>Virtual Learning Platform</a:t>
            </a:r>
            <a:br>
              <a:rPr lang="en-US" dirty="0" smtClean="0"/>
            </a:br>
            <a:r>
              <a:rPr lang="en-US" dirty="0"/>
              <a:t/>
            </a:r>
            <a:br>
              <a:rPr lang="en-US" dirty="0"/>
            </a:br>
            <a:r>
              <a:rPr lang="en-US" dirty="0" smtClean="0"/>
              <a:t>Dashboard</a:t>
            </a:r>
            <a:endParaRPr lang="en-US" dirty="0"/>
          </a:p>
        </p:txBody>
      </p:sp>
      <p:sp>
        <p:nvSpPr>
          <p:cNvPr id="9" name="Text Placeholder 8"/>
          <p:cNvSpPr>
            <a:spLocks noGrp="1"/>
          </p:cNvSpPr>
          <p:nvPr>
            <p:ph type="body" sz="quarter" idx="13"/>
          </p:nvPr>
        </p:nvSpPr>
        <p:spPr/>
        <p:txBody>
          <a:bodyPr>
            <a:normAutofit fontScale="92500"/>
          </a:bodyPr>
          <a:lstStyle/>
          <a:p>
            <a:r>
              <a:rPr lang="en-US" dirty="0" smtClean="0"/>
              <a:t>September 28, 2022</a:t>
            </a:r>
            <a:endParaRPr lang="en-US" dirty="0"/>
          </a:p>
        </p:txBody>
      </p:sp>
    </p:spTree>
    <p:extLst>
      <p:ext uri="{BB962C8B-B14F-4D97-AF65-F5344CB8AC3E}">
        <p14:creationId xmlns:p14="http://schemas.microsoft.com/office/powerpoint/2010/main" val="3284790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10</a:t>
            </a:fld>
            <a:endParaRPr lang="en-US" dirty="0"/>
          </a:p>
        </p:txBody>
      </p:sp>
      <p:sp>
        <p:nvSpPr>
          <p:cNvPr id="3" name="Content Placeholder 2"/>
          <p:cNvSpPr>
            <a:spLocks noGrp="1"/>
          </p:cNvSpPr>
          <p:nvPr>
            <p:ph sz="quarter" idx="11"/>
          </p:nvPr>
        </p:nvSpPr>
        <p:spPr>
          <a:xfrm>
            <a:off x="152400" y="742950"/>
            <a:ext cx="3200400" cy="4343400"/>
          </a:xfrm>
        </p:spPr>
        <p:txBody>
          <a:bodyPr>
            <a:normAutofit/>
          </a:bodyPr>
          <a:lstStyle/>
          <a:p>
            <a:pPr marL="112712" indent="0">
              <a:buNone/>
            </a:pPr>
            <a:r>
              <a:rPr lang="en-US" sz="1800" dirty="0" smtClean="0"/>
              <a:t>The next display box will be the recently worked on PLMs. This box will remain blank until a PLM has been completed.</a:t>
            </a:r>
            <a:endParaRPr lang="en-US" sz="1800" dirty="0"/>
          </a:p>
        </p:txBody>
      </p:sp>
      <p:sp>
        <p:nvSpPr>
          <p:cNvPr id="4" name="Text Placeholder 3"/>
          <p:cNvSpPr>
            <a:spLocks noGrp="1"/>
          </p:cNvSpPr>
          <p:nvPr>
            <p:ph type="body" sz="quarter" idx="10"/>
          </p:nvPr>
        </p:nvSpPr>
        <p:spPr/>
        <p:txBody>
          <a:bodyPr/>
          <a:lstStyle/>
          <a:p>
            <a:pPr algn="l"/>
            <a:r>
              <a:rPr lang="en-US" dirty="0" smtClean="0"/>
              <a:t>Recently Worked On-PLMs</a:t>
            </a:r>
            <a:endParaRPr lang="en-US" dirty="0"/>
          </a:p>
        </p:txBody>
      </p:sp>
      <p:pic>
        <p:nvPicPr>
          <p:cNvPr id="5" name="Picture 4"/>
          <p:cNvPicPr>
            <a:picLocks noChangeAspect="1"/>
          </p:cNvPicPr>
          <p:nvPr/>
        </p:nvPicPr>
        <p:blipFill>
          <a:blip r:embed="rId2"/>
          <a:stretch>
            <a:fillRect/>
          </a:stretch>
        </p:blipFill>
        <p:spPr>
          <a:xfrm>
            <a:off x="4351940" y="1533848"/>
            <a:ext cx="4400550" cy="2647950"/>
          </a:xfrm>
          <a:prstGeom prst="rect">
            <a:avLst/>
          </a:prstGeom>
        </p:spPr>
      </p:pic>
    </p:spTree>
    <p:extLst>
      <p:ext uri="{BB962C8B-B14F-4D97-AF65-F5344CB8AC3E}">
        <p14:creationId xmlns:p14="http://schemas.microsoft.com/office/powerpoint/2010/main" val="402880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11</a:t>
            </a:fld>
            <a:endParaRPr lang="en-US" dirty="0"/>
          </a:p>
        </p:txBody>
      </p:sp>
      <p:sp>
        <p:nvSpPr>
          <p:cNvPr id="3" name="Content Placeholder 2"/>
          <p:cNvSpPr>
            <a:spLocks noGrp="1"/>
          </p:cNvSpPr>
          <p:nvPr>
            <p:ph sz="quarter" idx="11"/>
          </p:nvPr>
        </p:nvSpPr>
        <p:spPr>
          <a:xfrm>
            <a:off x="0" y="742950"/>
            <a:ext cx="3352800" cy="4400550"/>
          </a:xfrm>
        </p:spPr>
        <p:txBody>
          <a:bodyPr>
            <a:normAutofit/>
          </a:bodyPr>
          <a:lstStyle/>
          <a:p>
            <a:pPr marL="112712" indent="0">
              <a:buNone/>
            </a:pPr>
            <a:r>
              <a:rPr lang="en-US" sz="1800" dirty="0" smtClean="0"/>
              <a:t>Once a PLM has been completed, the title will display with a link to direct the page to the PLM selected. This will display the date that the PLM was completed next to the link. The recently worked on box will display up to the five most recently worked on PLMS. </a:t>
            </a:r>
            <a:endParaRPr lang="en-US" sz="1800" dirty="0"/>
          </a:p>
        </p:txBody>
      </p:sp>
      <p:sp>
        <p:nvSpPr>
          <p:cNvPr id="4" name="Text Placeholder 3"/>
          <p:cNvSpPr>
            <a:spLocks noGrp="1"/>
          </p:cNvSpPr>
          <p:nvPr>
            <p:ph type="body" sz="quarter" idx="10"/>
          </p:nvPr>
        </p:nvSpPr>
        <p:spPr/>
        <p:txBody>
          <a:bodyPr/>
          <a:lstStyle/>
          <a:p>
            <a:pPr algn="l"/>
            <a:r>
              <a:rPr lang="en-US" dirty="0" smtClean="0"/>
              <a:t>Recently Worked On-PLMs</a:t>
            </a:r>
            <a:endParaRPr lang="en-US" dirty="0"/>
          </a:p>
        </p:txBody>
      </p:sp>
      <p:pic>
        <p:nvPicPr>
          <p:cNvPr id="5" name="Picture 4"/>
          <p:cNvPicPr>
            <a:picLocks noChangeAspect="1"/>
          </p:cNvPicPr>
          <p:nvPr/>
        </p:nvPicPr>
        <p:blipFill>
          <a:blip r:embed="rId2"/>
          <a:stretch>
            <a:fillRect/>
          </a:stretch>
        </p:blipFill>
        <p:spPr>
          <a:xfrm>
            <a:off x="4343400" y="1628775"/>
            <a:ext cx="4352925" cy="2628900"/>
          </a:xfrm>
          <a:prstGeom prst="rect">
            <a:avLst/>
          </a:prstGeom>
        </p:spPr>
      </p:pic>
    </p:spTree>
    <p:extLst>
      <p:ext uri="{BB962C8B-B14F-4D97-AF65-F5344CB8AC3E}">
        <p14:creationId xmlns:p14="http://schemas.microsoft.com/office/powerpoint/2010/main" val="431003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12</a:t>
            </a:fld>
            <a:endParaRPr lang="en-US" dirty="0"/>
          </a:p>
        </p:txBody>
      </p:sp>
      <p:sp>
        <p:nvSpPr>
          <p:cNvPr id="3" name="Content Placeholder 2"/>
          <p:cNvSpPr>
            <a:spLocks noGrp="1"/>
          </p:cNvSpPr>
          <p:nvPr>
            <p:ph sz="quarter" idx="11"/>
          </p:nvPr>
        </p:nvSpPr>
        <p:spPr>
          <a:xfrm>
            <a:off x="0" y="710387"/>
            <a:ext cx="2819400" cy="4514203"/>
          </a:xfrm>
        </p:spPr>
        <p:txBody>
          <a:bodyPr>
            <a:normAutofit/>
          </a:bodyPr>
          <a:lstStyle/>
          <a:p>
            <a:pPr marL="112712" indent="0">
              <a:buNone/>
            </a:pPr>
            <a:r>
              <a:rPr lang="en-US" sz="2000" dirty="0" smtClean="0"/>
              <a:t>To view the assessments that are available, click the “Assessments” button at the top of the dashboard. This will bring you to the “Available Assessments” page arranged by pillar.</a:t>
            </a:r>
            <a:endParaRPr lang="en-US" sz="2000" dirty="0"/>
          </a:p>
        </p:txBody>
      </p:sp>
      <p:sp>
        <p:nvSpPr>
          <p:cNvPr id="4" name="Text Placeholder 3"/>
          <p:cNvSpPr>
            <a:spLocks noGrp="1"/>
          </p:cNvSpPr>
          <p:nvPr>
            <p:ph type="body" sz="quarter" idx="10"/>
          </p:nvPr>
        </p:nvSpPr>
        <p:spPr/>
        <p:txBody>
          <a:bodyPr/>
          <a:lstStyle/>
          <a:p>
            <a:pPr algn="l"/>
            <a:r>
              <a:rPr lang="en-US" dirty="0" smtClean="0"/>
              <a:t>Self-Assessments Overview</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73" y="710387"/>
            <a:ext cx="5917873" cy="4158505"/>
          </a:xfrm>
          <a:prstGeom prst="rect">
            <a:avLst/>
          </a:prstGeom>
        </p:spPr>
      </p:pic>
      <p:sp>
        <p:nvSpPr>
          <p:cNvPr id="6" name="Oval 5"/>
          <p:cNvSpPr/>
          <p:nvPr/>
        </p:nvSpPr>
        <p:spPr>
          <a:xfrm>
            <a:off x="4648200" y="2114550"/>
            <a:ext cx="990600" cy="38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2736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13</a:t>
            </a:fld>
            <a:endParaRPr lang="en-US" dirty="0"/>
          </a:p>
        </p:txBody>
      </p:sp>
      <p:sp>
        <p:nvSpPr>
          <p:cNvPr id="4" name="Text Placeholder 3"/>
          <p:cNvSpPr>
            <a:spLocks noGrp="1"/>
          </p:cNvSpPr>
          <p:nvPr>
            <p:ph type="body" sz="quarter" idx="10"/>
          </p:nvPr>
        </p:nvSpPr>
        <p:spPr/>
        <p:txBody>
          <a:bodyPr/>
          <a:lstStyle/>
          <a:p>
            <a:pPr algn="l"/>
            <a:r>
              <a:rPr lang="en-US" dirty="0"/>
              <a:t>Self-Assessments Overview</a:t>
            </a:r>
          </a:p>
        </p:txBody>
      </p:sp>
      <p:sp>
        <p:nvSpPr>
          <p:cNvPr id="6" name="Text Placeholder 5"/>
          <p:cNvSpPr>
            <a:spLocks noGrp="1"/>
          </p:cNvSpPr>
          <p:nvPr>
            <p:ph type="body" sz="quarter" idx="12"/>
          </p:nvPr>
        </p:nvSpPr>
        <p:spPr>
          <a:xfrm>
            <a:off x="83306" y="783085"/>
            <a:ext cx="4876800" cy="3804636"/>
          </a:xfrm>
        </p:spPr>
        <p:txBody>
          <a:bodyPr>
            <a:normAutofit/>
          </a:bodyPr>
          <a:lstStyle/>
          <a:p>
            <a:pPr marL="112712" indent="0">
              <a:buNone/>
            </a:pPr>
            <a:r>
              <a:rPr lang="en-US" sz="1800" dirty="0"/>
              <a:t>Upon selection, the application will navigate to the </a:t>
            </a:r>
            <a:r>
              <a:rPr lang="en-US" sz="1800" dirty="0" smtClean="0"/>
              <a:t>“Available Assessments” </a:t>
            </a:r>
            <a:r>
              <a:rPr lang="en-US" sz="1800" dirty="0"/>
              <a:t>page. Assessments are organized under the grouping headers shown below. To display the list of assessments under each grouping header, select the black arrow next to the grouping header. </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0106" y="1264419"/>
            <a:ext cx="3998576" cy="3452259"/>
          </a:xfrm>
          <a:prstGeom prst="rect">
            <a:avLst/>
          </a:prstGeom>
        </p:spPr>
      </p:pic>
      <p:sp>
        <p:nvSpPr>
          <p:cNvPr id="9" name="Right Arrow 8"/>
          <p:cNvSpPr/>
          <p:nvPr/>
        </p:nvSpPr>
        <p:spPr>
          <a:xfrm>
            <a:off x="4648200" y="203835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66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14</a:t>
            </a:fld>
            <a:endParaRPr lang="en-US" dirty="0"/>
          </a:p>
        </p:txBody>
      </p:sp>
      <p:sp>
        <p:nvSpPr>
          <p:cNvPr id="4" name="Text Placeholder 3"/>
          <p:cNvSpPr>
            <a:spLocks noGrp="1"/>
          </p:cNvSpPr>
          <p:nvPr>
            <p:ph type="body" sz="quarter" idx="10"/>
          </p:nvPr>
        </p:nvSpPr>
        <p:spPr/>
        <p:txBody>
          <a:bodyPr/>
          <a:lstStyle/>
          <a:p>
            <a:pPr algn="l"/>
            <a:r>
              <a:rPr lang="en-US" dirty="0"/>
              <a:t>Self-Assessments Overview</a:t>
            </a:r>
          </a:p>
        </p:txBody>
      </p:sp>
      <p:sp>
        <p:nvSpPr>
          <p:cNvPr id="3" name="Content Placeholder 2"/>
          <p:cNvSpPr>
            <a:spLocks noGrp="1"/>
          </p:cNvSpPr>
          <p:nvPr>
            <p:ph sz="quarter" idx="11"/>
          </p:nvPr>
        </p:nvSpPr>
        <p:spPr>
          <a:xfrm>
            <a:off x="152400" y="819150"/>
            <a:ext cx="3810000" cy="1600200"/>
          </a:xfrm>
        </p:spPr>
        <p:txBody>
          <a:bodyPr>
            <a:noAutofit/>
          </a:bodyPr>
          <a:lstStyle/>
          <a:p>
            <a:pPr marL="112712" indent="0">
              <a:buNone/>
            </a:pPr>
            <a:r>
              <a:rPr lang="en-US" sz="1500" dirty="0" smtClean="0"/>
              <a:t>After clicking on the arrow to display the assessments, there will be “Start” and “View” buttons.</a:t>
            </a:r>
          </a:p>
          <a:p>
            <a:r>
              <a:rPr lang="en-US" sz="1500" dirty="0" smtClean="0"/>
              <a:t>By selecting “Start”, the assessment will be added to the Self-Assessment list on the “My Assessments” page, which will open once the “Start” button has been selected. </a:t>
            </a:r>
          </a:p>
          <a:p>
            <a:r>
              <a:rPr lang="en-US" sz="1500" dirty="0" smtClean="0"/>
              <a:t>By selecting “View,” the assessment will display with the available questions, but will not be functional to submit an answer.</a:t>
            </a:r>
          </a:p>
          <a:p>
            <a:r>
              <a:rPr lang="en-US" sz="1500" dirty="0" smtClean="0"/>
              <a:t>To read the description of the assessment click on the black arrow next to the assessment name.</a:t>
            </a:r>
          </a:p>
          <a:p>
            <a:pPr marL="112712" indent="0">
              <a:buNone/>
            </a:pPr>
            <a:r>
              <a:rPr lang="en-US" sz="1500" dirty="0" smtClean="0"/>
              <a:t>To collapse the selection, use the mouse curser to click on the black arrow.</a:t>
            </a:r>
            <a:endParaRPr lang="en-US" sz="1500" dirty="0"/>
          </a:p>
        </p:txBody>
      </p:sp>
      <p:pic>
        <p:nvPicPr>
          <p:cNvPr id="6" name="Picture 5"/>
          <p:cNvPicPr>
            <a:picLocks noChangeAspect="1"/>
          </p:cNvPicPr>
          <p:nvPr/>
        </p:nvPicPr>
        <p:blipFill>
          <a:blip r:embed="rId2"/>
          <a:stretch>
            <a:fillRect/>
          </a:stretch>
        </p:blipFill>
        <p:spPr>
          <a:xfrm flipH="1">
            <a:off x="609600" y="3333750"/>
            <a:ext cx="106680" cy="1524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 r="6348"/>
          <a:stretch/>
        </p:blipFill>
        <p:spPr>
          <a:xfrm>
            <a:off x="4038855" y="1276350"/>
            <a:ext cx="5028929" cy="2514600"/>
          </a:xfrm>
          <a:prstGeom prst="rect">
            <a:avLst/>
          </a:prstGeom>
        </p:spPr>
      </p:pic>
      <p:sp>
        <p:nvSpPr>
          <p:cNvPr id="9" name="Right Arrow 8"/>
          <p:cNvSpPr/>
          <p:nvPr/>
        </p:nvSpPr>
        <p:spPr>
          <a:xfrm rot="10800000" flipH="1">
            <a:off x="4114800" y="2571750"/>
            <a:ext cx="457200" cy="174038"/>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801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15</a:t>
            </a:fld>
            <a:endParaRPr lang="en-US" dirty="0"/>
          </a:p>
        </p:txBody>
      </p:sp>
      <p:sp>
        <p:nvSpPr>
          <p:cNvPr id="3" name="Content Placeholder 2"/>
          <p:cNvSpPr>
            <a:spLocks noGrp="1"/>
          </p:cNvSpPr>
          <p:nvPr>
            <p:ph sz="quarter" idx="11"/>
          </p:nvPr>
        </p:nvSpPr>
        <p:spPr>
          <a:xfrm>
            <a:off x="0" y="742950"/>
            <a:ext cx="3352800" cy="4400550"/>
          </a:xfrm>
        </p:spPr>
        <p:txBody>
          <a:bodyPr>
            <a:normAutofit/>
          </a:bodyPr>
          <a:lstStyle/>
          <a:p>
            <a:r>
              <a:rPr lang="en-US" sz="1800" dirty="0" smtClean="0"/>
              <a:t>When the “Start</a:t>
            </a:r>
            <a:r>
              <a:rPr lang="en-US" sz="1800" dirty="0"/>
              <a:t>” button has been </a:t>
            </a:r>
            <a:r>
              <a:rPr lang="en-US" sz="1800" dirty="0" smtClean="0"/>
              <a:t>selected the application will navigate to the screen to take the assessment. Navigate back to the dashboard to view the lists.</a:t>
            </a:r>
          </a:p>
          <a:p>
            <a:r>
              <a:rPr lang="en-US" sz="1800" dirty="0"/>
              <a:t>By selecting “Start,” the assessment will be added to “My Selections” and the “Recently Worked On” list in the Self-Assessment section on the Dashboard.</a:t>
            </a:r>
          </a:p>
        </p:txBody>
      </p:sp>
      <p:sp>
        <p:nvSpPr>
          <p:cNvPr id="4" name="Text Placeholder 3"/>
          <p:cNvSpPr>
            <a:spLocks noGrp="1"/>
          </p:cNvSpPr>
          <p:nvPr>
            <p:ph type="body" sz="quarter" idx="10"/>
          </p:nvPr>
        </p:nvSpPr>
        <p:spPr/>
        <p:txBody>
          <a:bodyPr/>
          <a:lstStyle/>
          <a:p>
            <a:pPr algn="l"/>
            <a:r>
              <a:rPr lang="en-US" dirty="0"/>
              <a:t>Self-Assessments Overview</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289" y="895350"/>
            <a:ext cx="3766221" cy="2286000"/>
          </a:xfrm>
          <a:prstGeom prst="rect">
            <a:avLst/>
          </a:prstGeom>
        </p:spPr>
      </p:pic>
      <p:sp>
        <p:nvSpPr>
          <p:cNvPr id="8" name="Right Arrow 7"/>
          <p:cNvSpPr/>
          <p:nvPr/>
        </p:nvSpPr>
        <p:spPr>
          <a:xfrm>
            <a:off x="4191000" y="882606"/>
            <a:ext cx="6858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a:off x="3581400" y="1428750"/>
            <a:ext cx="6858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884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16</a:t>
            </a:fld>
            <a:endParaRPr lang="en-US" dirty="0"/>
          </a:p>
        </p:txBody>
      </p:sp>
      <p:sp>
        <p:nvSpPr>
          <p:cNvPr id="3" name="Content Placeholder 2"/>
          <p:cNvSpPr>
            <a:spLocks noGrp="1"/>
          </p:cNvSpPr>
          <p:nvPr>
            <p:ph sz="quarter" idx="11"/>
          </p:nvPr>
        </p:nvSpPr>
        <p:spPr>
          <a:xfrm>
            <a:off x="0" y="742950"/>
            <a:ext cx="3352800" cy="4400550"/>
          </a:xfrm>
        </p:spPr>
        <p:txBody>
          <a:bodyPr>
            <a:normAutofit/>
          </a:bodyPr>
          <a:lstStyle/>
          <a:p>
            <a:pPr marL="112712" indent="0">
              <a:buNone/>
            </a:pPr>
            <a:r>
              <a:rPr lang="en-US" sz="1800" dirty="0"/>
              <a:t>The </a:t>
            </a:r>
            <a:r>
              <a:rPr lang="en-US" sz="1800" dirty="0" smtClean="0"/>
              <a:t>next </a:t>
            </a:r>
            <a:r>
              <a:rPr lang="en-US" sz="1800" dirty="0"/>
              <a:t>display box is a graphic of the </a:t>
            </a:r>
            <a:r>
              <a:rPr lang="en-US" sz="1800" dirty="0" smtClean="0"/>
              <a:t>Self-Assessments. The assessments will </a:t>
            </a:r>
            <a:r>
              <a:rPr lang="en-US" sz="1800" dirty="0"/>
              <a:t>be represented in the graph as the user progresses. </a:t>
            </a:r>
          </a:p>
          <a:p>
            <a:pPr marL="112712" indent="0">
              <a:buNone/>
            </a:pPr>
            <a:r>
              <a:rPr lang="en-US" sz="1800" u="sng" dirty="0"/>
              <a:t>Red</a:t>
            </a:r>
            <a:r>
              <a:rPr lang="en-US" sz="1800" dirty="0"/>
              <a:t> represents any </a:t>
            </a:r>
            <a:r>
              <a:rPr lang="en-US" sz="1800" dirty="0" smtClean="0"/>
              <a:t>assessments </a:t>
            </a:r>
            <a:r>
              <a:rPr lang="en-US" sz="1800" dirty="0"/>
              <a:t>that are available in the VLP that the user has not started.</a:t>
            </a:r>
          </a:p>
          <a:p>
            <a:pPr marL="112712" indent="0">
              <a:buNone/>
            </a:pPr>
            <a:r>
              <a:rPr lang="en-US" sz="1800" u="sng" dirty="0"/>
              <a:t>Blue</a:t>
            </a:r>
            <a:r>
              <a:rPr lang="en-US" sz="1800" dirty="0"/>
              <a:t> represents any assessments that have been completed.</a:t>
            </a:r>
          </a:p>
          <a:p>
            <a:pPr marL="112712" indent="0">
              <a:buNone/>
            </a:pPr>
            <a:r>
              <a:rPr lang="en-US" sz="1800" u="sng" dirty="0"/>
              <a:t>Yellow</a:t>
            </a:r>
            <a:r>
              <a:rPr lang="en-US" sz="1800" dirty="0"/>
              <a:t> represents any assessments that are currently being worked on, but have not been completed.</a:t>
            </a:r>
          </a:p>
        </p:txBody>
      </p:sp>
      <p:sp>
        <p:nvSpPr>
          <p:cNvPr id="4" name="Text Placeholder 3"/>
          <p:cNvSpPr>
            <a:spLocks noGrp="1"/>
          </p:cNvSpPr>
          <p:nvPr>
            <p:ph type="body" sz="quarter" idx="10"/>
          </p:nvPr>
        </p:nvSpPr>
        <p:spPr/>
        <p:txBody>
          <a:bodyPr/>
          <a:lstStyle/>
          <a:p>
            <a:pPr algn="l"/>
            <a:r>
              <a:rPr lang="en-US" dirty="0" smtClean="0"/>
              <a:t>Self-Assessments Overview</a:t>
            </a:r>
            <a:endParaRPr lang="en-US" dirty="0"/>
          </a:p>
        </p:txBody>
      </p:sp>
      <p:pic>
        <p:nvPicPr>
          <p:cNvPr id="6" name="Picture 5"/>
          <p:cNvPicPr>
            <a:picLocks noChangeAspect="1"/>
          </p:cNvPicPr>
          <p:nvPr/>
        </p:nvPicPr>
        <p:blipFill>
          <a:blip r:embed="rId2"/>
          <a:stretch>
            <a:fillRect/>
          </a:stretch>
        </p:blipFill>
        <p:spPr>
          <a:xfrm>
            <a:off x="4419600" y="1614487"/>
            <a:ext cx="4391025" cy="2657475"/>
          </a:xfrm>
          <a:prstGeom prst="rect">
            <a:avLst/>
          </a:prstGeom>
        </p:spPr>
      </p:pic>
    </p:spTree>
    <p:extLst>
      <p:ext uri="{BB962C8B-B14F-4D97-AF65-F5344CB8AC3E}">
        <p14:creationId xmlns:p14="http://schemas.microsoft.com/office/powerpoint/2010/main" val="422939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17</a:t>
            </a:fld>
            <a:endParaRPr lang="en-US" dirty="0"/>
          </a:p>
        </p:txBody>
      </p:sp>
      <p:sp>
        <p:nvSpPr>
          <p:cNvPr id="3" name="Content Placeholder 2"/>
          <p:cNvSpPr>
            <a:spLocks noGrp="1"/>
          </p:cNvSpPr>
          <p:nvPr>
            <p:ph sz="quarter" idx="11"/>
          </p:nvPr>
        </p:nvSpPr>
        <p:spPr>
          <a:xfrm>
            <a:off x="-31531" y="742951"/>
            <a:ext cx="3303673" cy="4400550"/>
          </a:xfrm>
        </p:spPr>
        <p:txBody>
          <a:bodyPr>
            <a:normAutofit/>
          </a:bodyPr>
          <a:lstStyle/>
          <a:p>
            <a:pPr marL="112712" indent="0">
              <a:buNone/>
            </a:pPr>
            <a:r>
              <a:rPr lang="en-US" sz="1800" dirty="0"/>
              <a:t>Using the cursor, hover over the color in the graph to display the a</a:t>
            </a:r>
            <a:r>
              <a:rPr lang="en-US" sz="1800" dirty="0" smtClean="0"/>
              <a:t>ssessment </a:t>
            </a:r>
            <a:r>
              <a:rPr lang="en-US" sz="1800" dirty="0"/>
              <a:t>count associated with that color.</a:t>
            </a:r>
          </a:p>
        </p:txBody>
      </p:sp>
      <p:sp>
        <p:nvSpPr>
          <p:cNvPr id="4" name="Text Placeholder 3"/>
          <p:cNvSpPr>
            <a:spLocks noGrp="1"/>
          </p:cNvSpPr>
          <p:nvPr>
            <p:ph type="body" sz="quarter" idx="10"/>
          </p:nvPr>
        </p:nvSpPr>
        <p:spPr/>
        <p:txBody>
          <a:bodyPr/>
          <a:lstStyle/>
          <a:p>
            <a:pPr algn="l"/>
            <a:r>
              <a:rPr lang="en-US" dirty="0"/>
              <a:t>Self-Assessments Overview</a:t>
            </a:r>
          </a:p>
        </p:txBody>
      </p:sp>
      <p:pic>
        <p:nvPicPr>
          <p:cNvPr id="5" name="Picture 4"/>
          <p:cNvPicPr>
            <a:picLocks noChangeAspect="1"/>
          </p:cNvPicPr>
          <p:nvPr/>
        </p:nvPicPr>
        <p:blipFill>
          <a:blip r:embed="rId2"/>
          <a:stretch>
            <a:fillRect/>
          </a:stretch>
        </p:blipFill>
        <p:spPr>
          <a:xfrm>
            <a:off x="4267200" y="1609726"/>
            <a:ext cx="4410075" cy="2667000"/>
          </a:xfrm>
          <a:prstGeom prst="rect">
            <a:avLst/>
          </a:prstGeom>
        </p:spPr>
      </p:pic>
      <p:pic>
        <p:nvPicPr>
          <p:cNvPr id="7" name="Picture 6"/>
          <p:cNvPicPr>
            <a:picLocks noChangeAspect="1"/>
          </p:cNvPicPr>
          <p:nvPr/>
        </p:nvPicPr>
        <p:blipFill>
          <a:blip r:embed="rId3"/>
          <a:stretch>
            <a:fillRect/>
          </a:stretch>
        </p:blipFill>
        <p:spPr>
          <a:xfrm flipH="1">
            <a:off x="6598920" y="3943350"/>
            <a:ext cx="106680" cy="152400"/>
          </a:xfrm>
          <a:prstGeom prst="rect">
            <a:avLst/>
          </a:prstGeom>
        </p:spPr>
      </p:pic>
    </p:spTree>
    <p:extLst>
      <p:ext uri="{BB962C8B-B14F-4D97-AF65-F5344CB8AC3E}">
        <p14:creationId xmlns:p14="http://schemas.microsoft.com/office/powerpoint/2010/main" val="145245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18</a:t>
            </a:fld>
            <a:endParaRPr lang="en-US" dirty="0"/>
          </a:p>
        </p:txBody>
      </p:sp>
      <p:sp>
        <p:nvSpPr>
          <p:cNvPr id="3" name="Content Placeholder 2"/>
          <p:cNvSpPr>
            <a:spLocks noGrp="1"/>
          </p:cNvSpPr>
          <p:nvPr>
            <p:ph sz="quarter" idx="11"/>
          </p:nvPr>
        </p:nvSpPr>
        <p:spPr>
          <a:xfrm>
            <a:off x="152400" y="819150"/>
            <a:ext cx="3124200" cy="3962400"/>
          </a:xfrm>
        </p:spPr>
        <p:txBody>
          <a:bodyPr>
            <a:normAutofit/>
          </a:bodyPr>
          <a:lstStyle/>
          <a:p>
            <a:pPr marL="112712" indent="0">
              <a:buNone/>
            </a:pPr>
            <a:r>
              <a:rPr lang="en-US" sz="1800" dirty="0"/>
              <a:t>The next display box will be the recently worked on </a:t>
            </a:r>
            <a:r>
              <a:rPr lang="en-US" sz="1800" dirty="0" smtClean="0"/>
              <a:t>assessments</a:t>
            </a:r>
            <a:r>
              <a:rPr lang="en-US" sz="1800" dirty="0"/>
              <a:t>. This box will remain blank until </a:t>
            </a:r>
            <a:r>
              <a:rPr lang="en-US" sz="1800" dirty="0" smtClean="0"/>
              <a:t>an assessment has </a:t>
            </a:r>
            <a:r>
              <a:rPr lang="en-US" sz="1800" dirty="0"/>
              <a:t>been </a:t>
            </a:r>
            <a:r>
              <a:rPr lang="en-US" sz="1800" dirty="0" smtClean="0"/>
              <a:t>started.</a:t>
            </a:r>
            <a:endParaRPr lang="en-US" sz="1800" dirty="0"/>
          </a:p>
        </p:txBody>
      </p:sp>
      <p:sp>
        <p:nvSpPr>
          <p:cNvPr id="4" name="Text Placeholder 3"/>
          <p:cNvSpPr>
            <a:spLocks noGrp="1"/>
          </p:cNvSpPr>
          <p:nvPr>
            <p:ph type="body" sz="quarter" idx="10"/>
          </p:nvPr>
        </p:nvSpPr>
        <p:spPr/>
        <p:txBody>
          <a:bodyPr/>
          <a:lstStyle/>
          <a:p>
            <a:pPr algn="l"/>
            <a:r>
              <a:rPr lang="en-US" dirty="0" smtClean="0"/>
              <a:t>Recently Worked On-Assessments</a:t>
            </a:r>
            <a:endParaRPr lang="en-US" dirty="0"/>
          </a:p>
        </p:txBody>
      </p:sp>
      <p:pic>
        <p:nvPicPr>
          <p:cNvPr id="5" name="Picture 4"/>
          <p:cNvPicPr>
            <a:picLocks noChangeAspect="1"/>
          </p:cNvPicPr>
          <p:nvPr/>
        </p:nvPicPr>
        <p:blipFill>
          <a:blip r:embed="rId2"/>
          <a:stretch>
            <a:fillRect/>
          </a:stretch>
        </p:blipFill>
        <p:spPr>
          <a:xfrm>
            <a:off x="4425775" y="1481137"/>
            <a:ext cx="4362450" cy="2638425"/>
          </a:xfrm>
          <a:prstGeom prst="rect">
            <a:avLst/>
          </a:prstGeom>
        </p:spPr>
      </p:pic>
    </p:spTree>
    <p:extLst>
      <p:ext uri="{BB962C8B-B14F-4D97-AF65-F5344CB8AC3E}">
        <p14:creationId xmlns:p14="http://schemas.microsoft.com/office/powerpoint/2010/main" val="162226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19</a:t>
            </a:fld>
            <a:endParaRPr lang="en-US" dirty="0"/>
          </a:p>
        </p:txBody>
      </p:sp>
      <p:sp>
        <p:nvSpPr>
          <p:cNvPr id="3" name="Content Placeholder 2"/>
          <p:cNvSpPr>
            <a:spLocks noGrp="1"/>
          </p:cNvSpPr>
          <p:nvPr>
            <p:ph sz="quarter" idx="11"/>
          </p:nvPr>
        </p:nvSpPr>
        <p:spPr>
          <a:xfrm>
            <a:off x="152400" y="742950"/>
            <a:ext cx="3505200" cy="4114800"/>
          </a:xfrm>
        </p:spPr>
        <p:txBody>
          <a:bodyPr>
            <a:normAutofit lnSpcReduction="10000"/>
          </a:bodyPr>
          <a:lstStyle/>
          <a:p>
            <a:pPr marL="112712" indent="0">
              <a:buNone/>
            </a:pPr>
            <a:r>
              <a:rPr lang="en-US" sz="1800" dirty="0">
                <a:solidFill>
                  <a:srgbClr val="004B8D"/>
                </a:solidFill>
              </a:rPr>
              <a:t>Once </a:t>
            </a:r>
            <a:r>
              <a:rPr lang="en-US" sz="1800" dirty="0" smtClean="0">
                <a:solidFill>
                  <a:srgbClr val="004B8D"/>
                </a:solidFill>
              </a:rPr>
              <a:t>an assessment has </a:t>
            </a:r>
            <a:r>
              <a:rPr lang="en-US" sz="1800" dirty="0">
                <a:solidFill>
                  <a:srgbClr val="004B8D"/>
                </a:solidFill>
              </a:rPr>
              <a:t>been </a:t>
            </a:r>
            <a:r>
              <a:rPr lang="en-US" sz="1800" dirty="0" smtClean="0">
                <a:solidFill>
                  <a:srgbClr val="004B8D"/>
                </a:solidFill>
              </a:rPr>
              <a:t>started, </a:t>
            </a:r>
            <a:r>
              <a:rPr lang="en-US" sz="1800" dirty="0">
                <a:solidFill>
                  <a:srgbClr val="004B8D"/>
                </a:solidFill>
              </a:rPr>
              <a:t>the title will display </a:t>
            </a:r>
            <a:r>
              <a:rPr lang="en-US" sz="1800" dirty="0" smtClean="0">
                <a:solidFill>
                  <a:srgbClr val="004B8D"/>
                </a:solidFill>
              </a:rPr>
              <a:t>a link to the assessment. The assessment page </a:t>
            </a:r>
            <a:r>
              <a:rPr lang="en-US" sz="1800" dirty="0">
                <a:solidFill>
                  <a:srgbClr val="004B8D"/>
                </a:solidFill>
              </a:rPr>
              <a:t>will display either a status of “Last Worked On:” if the user did not complete the assessment or “Completed” with the corresponding date that the user completed it</a:t>
            </a:r>
            <a:r>
              <a:rPr lang="en-US" sz="1800" dirty="0" smtClean="0">
                <a:solidFill>
                  <a:srgbClr val="004B8D"/>
                </a:solidFill>
              </a:rPr>
              <a:t>. To continue the assessment or return to the result of a completed assessment, click the link to access the assessment. The </a:t>
            </a:r>
            <a:r>
              <a:rPr lang="en-US" sz="1800" dirty="0">
                <a:solidFill>
                  <a:srgbClr val="004B8D"/>
                </a:solidFill>
              </a:rPr>
              <a:t>R</a:t>
            </a:r>
            <a:r>
              <a:rPr lang="en-US" sz="1800" dirty="0" smtClean="0">
                <a:solidFill>
                  <a:srgbClr val="004B8D"/>
                </a:solidFill>
              </a:rPr>
              <a:t>ecently </a:t>
            </a:r>
            <a:r>
              <a:rPr lang="en-US" sz="1800" dirty="0">
                <a:solidFill>
                  <a:srgbClr val="004B8D"/>
                </a:solidFill>
              </a:rPr>
              <a:t>W</a:t>
            </a:r>
            <a:r>
              <a:rPr lang="en-US" sz="1800" dirty="0" smtClean="0">
                <a:solidFill>
                  <a:srgbClr val="004B8D"/>
                </a:solidFill>
              </a:rPr>
              <a:t>orked </a:t>
            </a:r>
            <a:r>
              <a:rPr lang="en-US" sz="1800" dirty="0">
                <a:solidFill>
                  <a:srgbClr val="004B8D"/>
                </a:solidFill>
              </a:rPr>
              <a:t>O</a:t>
            </a:r>
            <a:r>
              <a:rPr lang="en-US" sz="1800" dirty="0" smtClean="0">
                <a:solidFill>
                  <a:srgbClr val="004B8D"/>
                </a:solidFill>
              </a:rPr>
              <a:t>n </a:t>
            </a:r>
            <a:r>
              <a:rPr lang="en-US" sz="1800" dirty="0">
                <a:solidFill>
                  <a:srgbClr val="004B8D"/>
                </a:solidFill>
              </a:rPr>
              <a:t>box will display up to </a:t>
            </a:r>
            <a:r>
              <a:rPr lang="en-US" sz="1800" dirty="0" smtClean="0">
                <a:solidFill>
                  <a:srgbClr val="004B8D"/>
                </a:solidFill>
              </a:rPr>
              <a:t>five of the most </a:t>
            </a:r>
            <a:r>
              <a:rPr lang="en-US" sz="1800" dirty="0">
                <a:solidFill>
                  <a:srgbClr val="004B8D"/>
                </a:solidFill>
              </a:rPr>
              <a:t>recently worked on </a:t>
            </a:r>
            <a:r>
              <a:rPr lang="en-US" sz="1800" dirty="0" smtClean="0">
                <a:solidFill>
                  <a:srgbClr val="004B8D"/>
                </a:solidFill>
              </a:rPr>
              <a:t>assessments.</a:t>
            </a:r>
            <a:endParaRPr lang="en-US" sz="1800" dirty="0">
              <a:solidFill>
                <a:srgbClr val="004B8D"/>
              </a:solidFill>
            </a:endParaRPr>
          </a:p>
        </p:txBody>
      </p:sp>
      <p:sp>
        <p:nvSpPr>
          <p:cNvPr id="4" name="Text Placeholder 3"/>
          <p:cNvSpPr>
            <a:spLocks noGrp="1"/>
          </p:cNvSpPr>
          <p:nvPr>
            <p:ph type="body" sz="quarter" idx="10"/>
          </p:nvPr>
        </p:nvSpPr>
        <p:spPr/>
        <p:txBody>
          <a:bodyPr/>
          <a:lstStyle/>
          <a:p>
            <a:pPr algn="l"/>
            <a:r>
              <a:rPr lang="en-US" dirty="0"/>
              <a:t>Recently Worked On-Assessments</a:t>
            </a:r>
          </a:p>
        </p:txBody>
      </p:sp>
      <p:pic>
        <p:nvPicPr>
          <p:cNvPr id="6" name="Picture 5"/>
          <p:cNvPicPr>
            <a:picLocks noChangeAspect="1"/>
          </p:cNvPicPr>
          <p:nvPr/>
        </p:nvPicPr>
        <p:blipFill>
          <a:blip r:embed="rId2"/>
          <a:stretch>
            <a:fillRect/>
          </a:stretch>
        </p:blipFill>
        <p:spPr>
          <a:xfrm>
            <a:off x="4343400" y="1519237"/>
            <a:ext cx="4333875" cy="2638425"/>
          </a:xfrm>
          <a:prstGeom prst="rect">
            <a:avLst/>
          </a:prstGeom>
        </p:spPr>
      </p:pic>
    </p:spTree>
    <p:extLst>
      <p:ext uri="{BB962C8B-B14F-4D97-AF65-F5344CB8AC3E}">
        <p14:creationId xmlns:p14="http://schemas.microsoft.com/office/powerpoint/2010/main" val="167364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pPr marL="112712" indent="0">
              <a:buNone/>
            </a:pPr>
            <a:r>
              <a:rPr lang="en-US" b="1" dirty="0" smtClean="0"/>
              <a:t>Welcome to the Virtual Learning Platform (VLP)</a:t>
            </a:r>
          </a:p>
          <a:p>
            <a:pPr marL="112712" indent="0">
              <a:buNone/>
            </a:pPr>
            <a:r>
              <a:rPr lang="en-US" sz="2400" b="1" dirty="0" smtClean="0"/>
              <a:t>The following step-by-step information will provide guidance on the dashboard within the VLP.</a:t>
            </a:r>
            <a:endParaRPr lang="en-US" sz="2400" b="1" dirty="0"/>
          </a:p>
        </p:txBody>
      </p:sp>
      <p:sp>
        <p:nvSpPr>
          <p:cNvPr id="2" name="Text Placeholder 1"/>
          <p:cNvSpPr>
            <a:spLocks noGrp="1"/>
          </p:cNvSpPr>
          <p:nvPr>
            <p:ph type="body" sz="quarter" idx="10"/>
          </p:nvPr>
        </p:nvSpPr>
        <p:spPr/>
        <p:txBody>
          <a:bodyPr/>
          <a:lstStyle/>
          <a:p>
            <a:pPr algn="l"/>
            <a:r>
              <a:rPr lang="en-US" dirty="0" smtClean="0"/>
              <a:t>Welcome</a:t>
            </a:r>
            <a:endParaRPr lang="en-US" dirty="0"/>
          </a:p>
        </p:txBody>
      </p:sp>
      <p:sp>
        <p:nvSpPr>
          <p:cNvPr id="6"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2</a:t>
            </a:fld>
            <a:endParaRPr lang="en-US" dirty="0"/>
          </a:p>
        </p:txBody>
      </p:sp>
    </p:spTree>
    <p:extLst>
      <p:ext uri="{BB962C8B-B14F-4D97-AF65-F5344CB8AC3E}">
        <p14:creationId xmlns:p14="http://schemas.microsoft.com/office/powerpoint/2010/main" val="3585585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20</a:t>
            </a:fld>
            <a:endParaRPr lang="en-US" dirty="0"/>
          </a:p>
        </p:txBody>
      </p:sp>
      <p:sp>
        <p:nvSpPr>
          <p:cNvPr id="3" name="Content Placeholder 2"/>
          <p:cNvSpPr>
            <a:spLocks noGrp="1"/>
          </p:cNvSpPr>
          <p:nvPr>
            <p:ph sz="quarter" idx="11"/>
          </p:nvPr>
        </p:nvSpPr>
        <p:spPr>
          <a:xfrm>
            <a:off x="152400" y="819150"/>
            <a:ext cx="2971800" cy="4191000"/>
          </a:xfrm>
        </p:spPr>
        <p:txBody>
          <a:bodyPr>
            <a:normAutofit/>
          </a:bodyPr>
          <a:lstStyle/>
          <a:p>
            <a:pPr marL="112712" indent="0">
              <a:buNone/>
            </a:pPr>
            <a:r>
              <a:rPr lang="en-US" sz="1800" dirty="0" smtClean="0"/>
              <a:t>Continue scrolling down the page to access the Self-Assessment Scores bar graphic. This graphic will display the most current score for the individual Self-Assessment once an assessment has been completed. </a:t>
            </a:r>
            <a:endParaRPr lang="en-US" sz="1800" dirty="0"/>
          </a:p>
        </p:txBody>
      </p:sp>
      <p:sp>
        <p:nvSpPr>
          <p:cNvPr id="4" name="Text Placeholder 3"/>
          <p:cNvSpPr>
            <a:spLocks noGrp="1"/>
          </p:cNvSpPr>
          <p:nvPr>
            <p:ph type="body" sz="quarter" idx="10"/>
          </p:nvPr>
        </p:nvSpPr>
        <p:spPr/>
        <p:txBody>
          <a:bodyPr/>
          <a:lstStyle/>
          <a:p>
            <a:pPr algn="l"/>
            <a:r>
              <a:rPr lang="en-US" dirty="0" smtClean="0"/>
              <a:t>Self-Assessment Scores</a:t>
            </a:r>
            <a:endParaRPr lang="en-US" dirty="0"/>
          </a:p>
        </p:txBody>
      </p:sp>
      <p:pic>
        <p:nvPicPr>
          <p:cNvPr id="9" name="Picture 8"/>
          <p:cNvPicPr>
            <a:picLocks noChangeAspect="1"/>
          </p:cNvPicPr>
          <p:nvPr/>
        </p:nvPicPr>
        <p:blipFill>
          <a:blip r:embed="rId2"/>
          <a:stretch>
            <a:fillRect/>
          </a:stretch>
        </p:blipFill>
        <p:spPr>
          <a:xfrm>
            <a:off x="8534400" y="3486151"/>
            <a:ext cx="122582" cy="175118"/>
          </a:xfrm>
          <a:prstGeom prst="rect">
            <a:avLst/>
          </a:prstGeom>
        </p:spPr>
      </p:pic>
      <p:pic>
        <p:nvPicPr>
          <p:cNvPr id="6" name="Picture 5"/>
          <p:cNvPicPr>
            <a:picLocks noChangeAspect="1"/>
          </p:cNvPicPr>
          <p:nvPr/>
        </p:nvPicPr>
        <p:blipFill>
          <a:blip r:embed="rId3"/>
          <a:stretch>
            <a:fillRect/>
          </a:stretch>
        </p:blipFill>
        <p:spPr>
          <a:xfrm>
            <a:off x="3276600" y="1504950"/>
            <a:ext cx="5791200" cy="3296816"/>
          </a:xfrm>
          <a:prstGeom prst="rect">
            <a:avLst/>
          </a:prstGeom>
        </p:spPr>
      </p:pic>
    </p:spTree>
    <p:extLst>
      <p:ext uri="{BB962C8B-B14F-4D97-AF65-F5344CB8AC3E}">
        <p14:creationId xmlns:p14="http://schemas.microsoft.com/office/powerpoint/2010/main" val="270823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21</a:t>
            </a:fld>
            <a:endParaRPr lang="en-US" dirty="0"/>
          </a:p>
        </p:txBody>
      </p:sp>
      <p:sp>
        <p:nvSpPr>
          <p:cNvPr id="3" name="Content Placeholder 2"/>
          <p:cNvSpPr>
            <a:spLocks noGrp="1"/>
          </p:cNvSpPr>
          <p:nvPr>
            <p:ph sz="quarter" idx="11"/>
          </p:nvPr>
        </p:nvSpPr>
        <p:spPr>
          <a:xfrm>
            <a:off x="152400" y="819150"/>
            <a:ext cx="3124200" cy="4114800"/>
          </a:xfrm>
        </p:spPr>
        <p:txBody>
          <a:bodyPr>
            <a:normAutofit/>
          </a:bodyPr>
          <a:lstStyle/>
          <a:p>
            <a:pPr marL="112712" indent="0">
              <a:buNone/>
            </a:pPr>
            <a:r>
              <a:rPr lang="en-US" sz="1800" dirty="0" smtClean="0"/>
              <a:t>The most recent score for the corresponding self-assessment will be displayed in the bar graph. The color of the bar will be reflective of the score received on the self-assessment. </a:t>
            </a:r>
            <a:r>
              <a:rPr lang="en-US" sz="1800" dirty="0" smtClean="0">
                <a:solidFill>
                  <a:schemeClr val="accent1">
                    <a:lumMod val="60000"/>
                    <a:lumOff val="40000"/>
                  </a:schemeClr>
                </a:solidFill>
              </a:rPr>
              <a:t>Blue </a:t>
            </a:r>
            <a:r>
              <a:rPr lang="en-US" sz="1800" dirty="0" smtClean="0">
                <a:solidFill>
                  <a:srgbClr val="080808"/>
                </a:solidFill>
              </a:rPr>
              <a:t>= Exemplary, </a:t>
            </a:r>
            <a:r>
              <a:rPr lang="en-US" sz="1800" dirty="0" smtClean="0">
                <a:solidFill>
                  <a:srgbClr val="92D050"/>
                </a:solidFill>
              </a:rPr>
              <a:t>Green</a:t>
            </a:r>
            <a:r>
              <a:rPr lang="en-US" sz="1800" dirty="0" smtClean="0">
                <a:solidFill>
                  <a:srgbClr val="080808"/>
                </a:solidFill>
              </a:rPr>
              <a:t>=Proficient, </a:t>
            </a:r>
            <a:r>
              <a:rPr lang="en-US" sz="1800" b="1" dirty="0" smtClean="0">
                <a:solidFill>
                  <a:srgbClr val="F2CD2E"/>
                </a:solidFill>
              </a:rPr>
              <a:t>Yellow</a:t>
            </a:r>
            <a:r>
              <a:rPr lang="en-US" sz="1800" dirty="0" smtClean="0">
                <a:solidFill>
                  <a:srgbClr val="080808"/>
                </a:solidFill>
              </a:rPr>
              <a:t>=Close to Proficient, </a:t>
            </a:r>
            <a:r>
              <a:rPr lang="en-US" sz="1800" dirty="0" smtClean="0">
                <a:solidFill>
                  <a:srgbClr val="FF0000"/>
                </a:solidFill>
              </a:rPr>
              <a:t>Red</a:t>
            </a:r>
            <a:r>
              <a:rPr lang="en-US" sz="1800" dirty="0" smtClean="0">
                <a:solidFill>
                  <a:srgbClr val="080808"/>
                </a:solidFill>
              </a:rPr>
              <a:t>=Far from Proficient.</a:t>
            </a:r>
            <a:endParaRPr lang="en-US" sz="1800" b="1" dirty="0">
              <a:solidFill>
                <a:srgbClr val="F2CD2E"/>
              </a:solidFill>
            </a:endParaRPr>
          </a:p>
        </p:txBody>
      </p:sp>
      <p:sp>
        <p:nvSpPr>
          <p:cNvPr id="4" name="Text Placeholder 3"/>
          <p:cNvSpPr>
            <a:spLocks noGrp="1"/>
          </p:cNvSpPr>
          <p:nvPr>
            <p:ph type="body" sz="quarter" idx="10"/>
          </p:nvPr>
        </p:nvSpPr>
        <p:spPr/>
        <p:txBody>
          <a:bodyPr/>
          <a:lstStyle/>
          <a:p>
            <a:pPr algn="l"/>
            <a:r>
              <a:rPr lang="en-US" dirty="0" smtClean="0"/>
              <a:t>Self-Assessment Scores</a:t>
            </a:r>
            <a:endParaRPr lang="en-US" dirty="0"/>
          </a:p>
        </p:txBody>
      </p:sp>
      <p:pic>
        <p:nvPicPr>
          <p:cNvPr id="5" name="Picture 4"/>
          <p:cNvPicPr>
            <a:picLocks noChangeAspect="1"/>
          </p:cNvPicPr>
          <p:nvPr/>
        </p:nvPicPr>
        <p:blipFill>
          <a:blip r:embed="rId2"/>
          <a:stretch>
            <a:fillRect/>
          </a:stretch>
        </p:blipFill>
        <p:spPr>
          <a:xfrm>
            <a:off x="3429000" y="1504950"/>
            <a:ext cx="5653198" cy="3206110"/>
          </a:xfrm>
          <a:prstGeom prst="rect">
            <a:avLst/>
          </a:prstGeom>
        </p:spPr>
      </p:pic>
    </p:spTree>
    <p:extLst>
      <p:ext uri="{BB962C8B-B14F-4D97-AF65-F5344CB8AC3E}">
        <p14:creationId xmlns:p14="http://schemas.microsoft.com/office/powerpoint/2010/main" val="1336029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22</a:t>
            </a:fld>
            <a:endParaRPr lang="en-US" dirty="0"/>
          </a:p>
        </p:txBody>
      </p:sp>
      <p:sp>
        <p:nvSpPr>
          <p:cNvPr id="3" name="Content Placeholder 2"/>
          <p:cNvSpPr>
            <a:spLocks noGrp="1"/>
          </p:cNvSpPr>
          <p:nvPr>
            <p:ph sz="quarter" idx="11"/>
          </p:nvPr>
        </p:nvSpPr>
        <p:spPr>
          <a:xfrm>
            <a:off x="152400" y="819150"/>
            <a:ext cx="2895600" cy="4114800"/>
          </a:xfrm>
        </p:spPr>
        <p:txBody>
          <a:bodyPr>
            <a:normAutofit/>
          </a:bodyPr>
          <a:lstStyle/>
          <a:p>
            <a:pPr marL="112712" indent="0">
              <a:buNone/>
            </a:pPr>
            <a:r>
              <a:rPr lang="en-US" sz="1800" dirty="0" smtClean="0"/>
              <a:t>To display the score for a specific assessment, use the cursor to hover over the colored bar of the corresponding assessment.</a:t>
            </a:r>
            <a:endParaRPr lang="en-US" sz="1800" dirty="0"/>
          </a:p>
        </p:txBody>
      </p:sp>
      <p:sp>
        <p:nvSpPr>
          <p:cNvPr id="4" name="Text Placeholder 3"/>
          <p:cNvSpPr>
            <a:spLocks noGrp="1"/>
          </p:cNvSpPr>
          <p:nvPr>
            <p:ph type="body" sz="quarter" idx="10"/>
          </p:nvPr>
        </p:nvSpPr>
        <p:spPr/>
        <p:txBody>
          <a:bodyPr/>
          <a:lstStyle/>
          <a:p>
            <a:pPr algn="l"/>
            <a:r>
              <a:rPr lang="en-US" dirty="0"/>
              <a:t>Self-Assessment Scores</a:t>
            </a:r>
          </a:p>
        </p:txBody>
      </p:sp>
      <p:pic>
        <p:nvPicPr>
          <p:cNvPr id="6" name="Picture 5"/>
          <p:cNvPicPr>
            <a:picLocks noChangeAspect="1"/>
          </p:cNvPicPr>
          <p:nvPr/>
        </p:nvPicPr>
        <p:blipFill>
          <a:blip r:embed="rId2"/>
          <a:stretch>
            <a:fillRect/>
          </a:stretch>
        </p:blipFill>
        <p:spPr>
          <a:xfrm>
            <a:off x="3276600" y="1504950"/>
            <a:ext cx="5782195" cy="3289869"/>
          </a:xfrm>
          <a:prstGeom prst="rect">
            <a:avLst/>
          </a:prstGeom>
        </p:spPr>
      </p:pic>
      <p:pic>
        <p:nvPicPr>
          <p:cNvPr id="7" name="Picture 6"/>
          <p:cNvPicPr>
            <a:picLocks noChangeAspect="1"/>
          </p:cNvPicPr>
          <p:nvPr/>
        </p:nvPicPr>
        <p:blipFill>
          <a:blip r:embed="rId3"/>
          <a:stretch>
            <a:fillRect/>
          </a:stretch>
        </p:blipFill>
        <p:spPr>
          <a:xfrm>
            <a:off x="8001000" y="2266950"/>
            <a:ext cx="76200" cy="108858"/>
          </a:xfrm>
          <a:prstGeom prst="rect">
            <a:avLst/>
          </a:prstGeom>
        </p:spPr>
      </p:pic>
    </p:spTree>
    <p:extLst>
      <p:ext uri="{BB962C8B-B14F-4D97-AF65-F5344CB8AC3E}">
        <p14:creationId xmlns:p14="http://schemas.microsoft.com/office/powerpoint/2010/main" val="316906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23</a:t>
            </a:fld>
            <a:endParaRPr lang="en-US" dirty="0"/>
          </a:p>
        </p:txBody>
      </p:sp>
      <p:sp>
        <p:nvSpPr>
          <p:cNvPr id="3" name="Content Placeholder 2"/>
          <p:cNvSpPr>
            <a:spLocks noGrp="1"/>
          </p:cNvSpPr>
          <p:nvPr>
            <p:ph sz="quarter" idx="11"/>
          </p:nvPr>
        </p:nvSpPr>
        <p:spPr>
          <a:xfrm>
            <a:off x="152400" y="819150"/>
            <a:ext cx="2667000" cy="4191000"/>
          </a:xfrm>
        </p:spPr>
        <p:txBody>
          <a:bodyPr>
            <a:normAutofit/>
          </a:bodyPr>
          <a:lstStyle/>
          <a:p>
            <a:pPr marL="112712" indent="0">
              <a:buNone/>
            </a:pPr>
            <a:r>
              <a:rPr lang="en-US" sz="1800" dirty="0" smtClean="0"/>
              <a:t>To display the score key, use the cursor to hover over “Show Score Key” at the bottom of the graph.</a:t>
            </a:r>
            <a:endParaRPr lang="en-US" sz="1800" dirty="0"/>
          </a:p>
        </p:txBody>
      </p:sp>
      <p:sp>
        <p:nvSpPr>
          <p:cNvPr id="4" name="Text Placeholder 3"/>
          <p:cNvSpPr>
            <a:spLocks noGrp="1"/>
          </p:cNvSpPr>
          <p:nvPr>
            <p:ph type="body" sz="quarter" idx="10"/>
          </p:nvPr>
        </p:nvSpPr>
        <p:spPr/>
        <p:txBody>
          <a:bodyPr/>
          <a:lstStyle/>
          <a:p>
            <a:pPr algn="l"/>
            <a:r>
              <a:rPr lang="en-US" dirty="0"/>
              <a:t>Self-Assessment Scores</a:t>
            </a:r>
          </a:p>
        </p:txBody>
      </p:sp>
      <p:pic>
        <p:nvPicPr>
          <p:cNvPr id="6" name="Picture 5"/>
          <p:cNvPicPr>
            <a:picLocks noChangeAspect="1"/>
          </p:cNvPicPr>
          <p:nvPr/>
        </p:nvPicPr>
        <p:blipFill>
          <a:blip r:embed="rId2"/>
          <a:stretch>
            <a:fillRect/>
          </a:stretch>
        </p:blipFill>
        <p:spPr>
          <a:xfrm>
            <a:off x="2925889" y="1345910"/>
            <a:ext cx="6205635" cy="3523199"/>
          </a:xfrm>
          <a:prstGeom prst="rect">
            <a:avLst/>
          </a:prstGeom>
        </p:spPr>
      </p:pic>
      <p:sp>
        <p:nvSpPr>
          <p:cNvPr id="7" name="Right Arrow 6"/>
          <p:cNvSpPr/>
          <p:nvPr/>
        </p:nvSpPr>
        <p:spPr>
          <a:xfrm>
            <a:off x="2392489" y="4705350"/>
            <a:ext cx="533400"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613303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24</a:t>
            </a:fld>
            <a:endParaRPr lang="en-US" dirty="0"/>
          </a:p>
        </p:txBody>
      </p:sp>
      <p:sp>
        <p:nvSpPr>
          <p:cNvPr id="3" name="Content Placeholder 2"/>
          <p:cNvSpPr>
            <a:spLocks noGrp="1"/>
          </p:cNvSpPr>
          <p:nvPr>
            <p:ph sz="quarter" idx="11"/>
          </p:nvPr>
        </p:nvSpPr>
        <p:spPr>
          <a:xfrm>
            <a:off x="152400" y="819150"/>
            <a:ext cx="2667000" cy="4191000"/>
          </a:xfrm>
        </p:spPr>
        <p:txBody>
          <a:bodyPr>
            <a:normAutofit/>
          </a:bodyPr>
          <a:lstStyle/>
          <a:p>
            <a:pPr marL="112712" indent="0">
              <a:buNone/>
            </a:pPr>
            <a:r>
              <a:rPr lang="en-US" sz="1800" dirty="0" smtClean="0"/>
              <a:t>To hide the dashboard, select the double arrows at the top of any section on the Dashboard page. This will collapse that specific section, but leave other sections open.</a:t>
            </a:r>
            <a:endParaRPr lang="en-US" sz="1800" dirty="0"/>
          </a:p>
        </p:txBody>
      </p:sp>
      <p:sp>
        <p:nvSpPr>
          <p:cNvPr id="4" name="Text Placeholder 3"/>
          <p:cNvSpPr>
            <a:spLocks noGrp="1"/>
          </p:cNvSpPr>
          <p:nvPr>
            <p:ph type="body" sz="quarter" idx="10"/>
          </p:nvPr>
        </p:nvSpPr>
        <p:spPr/>
        <p:txBody>
          <a:bodyPr/>
          <a:lstStyle/>
          <a:p>
            <a:pPr algn="l"/>
            <a:r>
              <a:rPr lang="en-US" dirty="0" smtClean="0"/>
              <a:t>Collapsing Dashboard</a:t>
            </a:r>
            <a:endParaRPr lang="en-US" dirty="0"/>
          </a:p>
        </p:txBody>
      </p:sp>
      <p:pic>
        <p:nvPicPr>
          <p:cNvPr id="5" name="Picture 4"/>
          <p:cNvPicPr>
            <a:picLocks noChangeAspect="1"/>
          </p:cNvPicPr>
          <p:nvPr/>
        </p:nvPicPr>
        <p:blipFill>
          <a:blip r:embed="rId2"/>
          <a:stretch>
            <a:fillRect/>
          </a:stretch>
        </p:blipFill>
        <p:spPr>
          <a:xfrm>
            <a:off x="3124200" y="725862"/>
            <a:ext cx="5959366" cy="4322307"/>
          </a:xfrm>
          <a:prstGeom prst="rect">
            <a:avLst/>
          </a:prstGeom>
        </p:spPr>
      </p:pic>
    </p:spTree>
    <p:extLst>
      <p:ext uri="{BB962C8B-B14F-4D97-AF65-F5344CB8AC3E}">
        <p14:creationId xmlns:p14="http://schemas.microsoft.com/office/powerpoint/2010/main" val="284612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25</a:t>
            </a:fld>
            <a:endParaRPr lang="en-US" dirty="0"/>
          </a:p>
        </p:txBody>
      </p:sp>
      <p:sp>
        <p:nvSpPr>
          <p:cNvPr id="3" name="Content Placeholder 2"/>
          <p:cNvSpPr>
            <a:spLocks noGrp="1"/>
          </p:cNvSpPr>
          <p:nvPr>
            <p:ph sz="quarter" idx="11"/>
          </p:nvPr>
        </p:nvSpPr>
        <p:spPr>
          <a:xfrm>
            <a:off x="152400" y="819150"/>
            <a:ext cx="2667000" cy="4191000"/>
          </a:xfrm>
        </p:spPr>
        <p:txBody>
          <a:bodyPr>
            <a:normAutofit/>
          </a:bodyPr>
          <a:lstStyle/>
          <a:p>
            <a:pPr marL="112712" indent="0">
              <a:buNone/>
            </a:pPr>
            <a:r>
              <a:rPr lang="en-US" sz="1800" dirty="0" smtClean="0"/>
              <a:t>To expand the dashboard, select the same double arrows that were selected to collapse the dashboard.</a:t>
            </a:r>
            <a:endParaRPr lang="en-US" sz="1800" dirty="0"/>
          </a:p>
        </p:txBody>
      </p:sp>
      <p:sp>
        <p:nvSpPr>
          <p:cNvPr id="4" name="Text Placeholder 3"/>
          <p:cNvSpPr>
            <a:spLocks noGrp="1"/>
          </p:cNvSpPr>
          <p:nvPr>
            <p:ph type="body" sz="quarter" idx="10"/>
          </p:nvPr>
        </p:nvSpPr>
        <p:spPr/>
        <p:txBody>
          <a:bodyPr/>
          <a:lstStyle/>
          <a:p>
            <a:pPr algn="l"/>
            <a:r>
              <a:rPr lang="en-US" dirty="0" smtClean="0"/>
              <a:t>Collapsing Dashboard</a:t>
            </a:r>
            <a:endParaRPr lang="en-US" dirty="0"/>
          </a:p>
        </p:txBody>
      </p:sp>
      <p:pic>
        <p:nvPicPr>
          <p:cNvPr id="6" name="Picture 5"/>
          <p:cNvPicPr>
            <a:picLocks noChangeAspect="1"/>
          </p:cNvPicPr>
          <p:nvPr/>
        </p:nvPicPr>
        <p:blipFill>
          <a:blip r:embed="rId2"/>
          <a:stretch>
            <a:fillRect/>
          </a:stretch>
        </p:blipFill>
        <p:spPr>
          <a:xfrm>
            <a:off x="3199677" y="1840004"/>
            <a:ext cx="5819775" cy="1004399"/>
          </a:xfrm>
          <a:prstGeom prst="rect">
            <a:avLst/>
          </a:prstGeom>
        </p:spPr>
      </p:pic>
    </p:spTree>
    <p:extLst>
      <p:ext uri="{BB962C8B-B14F-4D97-AF65-F5344CB8AC3E}">
        <p14:creationId xmlns:p14="http://schemas.microsoft.com/office/powerpoint/2010/main" val="2077239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3B745311-16E5-4BEF-BFE6-36758A3427EB}" type="slidenum">
              <a:rPr lang="en-US" smtClean="0"/>
              <a:pPr/>
              <a:t>26</a:t>
            </a:fld>
            <a:endParaRPr lang="en-US" dirty="0"/>
          </a:p>
        </p:txBody>
      </p:sp>
      <p:sp>
        <p:nvSpPr>
          <p:cNvPr id="12" name="Text Placeholder 11"/>
          <p:cNvSpPr>
            <a:spLocks noGrp="1"/>
          </p:cNvSpPr>
          <p:nvPr>
            <p:ph type="body" sz="quarter" idx="11"/>
          </p:nvPr>
        </p:nvSpPr>
        <p:spPr/>
        <p:txBody>
          <a:bodyPr/>
          <a:lstStyle/>
          <a:p>
            <a:r>
              <a:rPr lang="en-US" dirty="0" smtClean="0"/>
              <a:t>573-522-3489</a:t>
            </a:r>
          </a:p>
          <a:p>
            <a:r>
              <a:rPr lang="en-US" dirty="0" smtClean="0"/>
              <a:t>MissouriSystemofSupport@dese.mo.gov</a:t>
            </a:r>
            <a:endParaRPr lang="en-US" dirty="0"/>
          </a:p>
        </p:txBody>
      </p:sp>
      <p:sp>
        <p:nvSpPr>
          <p:cNvPr id="13" name="Text Placeholder 12"/>
          <p:cNvSpPr>
            <a:spLocks noGrp="1"/>
          </p:cNvSpPr>
          <p:nvPr>
            <p:ph type="body" sz="quarter" idx="12"/>
          </p:nvPr>
        </p:nvSpPr>
        <p:spPr/>
        <p:txBody>
          <a:bodyPr>
            <a:normAutofit/>
          </a:bodyPr>
          <a:lstStyle/>
          <a:p>
            <a:r>
              <a:rPr lang="en-US" dirty="0" smtClean="0"/>
              <a:t>Virtual Learning Platform</a:t>
            </a:r>
            <a:endParaRPr lang="en-US" dirty="0"/>
          </a:p>
        </p:txBody>
      </p:sp>
    </p:spTree>
    <p:extLst>
      <p:ext uri="{BB962C8B-B14F-4D97-AF65-F5344CB8AC3E}">
        <p14:creationId xmlns:p14="http://schemas.microsoft.com/office/powerpoint/2010/main" val="3776103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algn="l"/>
            <a:r>
              <a:rPr lang="en-US" dirty="0" smtClean="0"/>
              <a:t>Dashboard</a:t>
            </a:r>
            <a:endParaRPr lang="en-US" dirty="0"/>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3</a:t>
            </a:fld>
            <a:endParaRPr lang="en-US" dirty="0"/>
          </a:p>
        </p:txBody>
      </p:sp>
      <p:sp>
        <p:nvSpPr>
          <p:cNvPr id="3" name="TextBox 2"/>
          <p:cNvSpPr txBox="1"/>
          <p:nvPr/>
        </p:nvSpPr>
        <p:spPr>
          <a:xfrm>
            <a:off x="152400" y="819150"/>
            <a:ext cx="2394531" cy="2862322"/>
          </a:xfrm>
          <a:prstGeom prst="rect">
            <a:avLst/>
          </a:prstGeom>
          <a:noFill/>
        </p:spPr>
        <p:txBody>
          <a:bodyPr wrap="square" rtlCol="0">
            <a:spAutoFit/>
          </a:bodyPr>
          <a:lstStyle/>
          <a:p>
            <a:r>
              <a:rPr lang="en-US" dirty="0" smtClean="0"/>
              <a:t>Upon logging in to the Virtual Learning Platform (VLP), the first landing page will be the Pillar Selection page under the “Home” tab. Navigate to the Dashboard using the tab at the top of the screen. </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3280" y="1047750"/>
            <a:ext cx="5769631" cy="3886200"/>
          </a:xfrm>
          <a:prstGeom prst="rect">
            <a:avLst/>
          </a:prstGeom>
        </p:spPr>
      </p:pic>
      <p:sp>
        <p:nvSpPr>
          <p:cNvPr id="5" name="Oval 4"/>
          <p:cNvSpPr/>
          <p:nvPr/>
        </p:nvSpPr>
        <p:spPr>
          <a:xfrm>
            <a:off x="4572000" y="971550"/>
            <a:ext cx="533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232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algn="l"/>
            <a:r>
              <a:rPr lang="en-US" dirty="0" smtClean="0"/>
              <a:t>Dashboard</a:t>
            </a:r>
            <a:endParaRPr lang="en-US" dirty="0"/>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971550"/>
            <a:ext cx="4674332" cy="3284666"/>
          </a:xfrm>
          <a:prstGeom prst="rect">
            <a:avLst/>
          </a:prstGeom>
        </p:spPr>
      </p:pic>
      <p:sp>
        <p:nvSpPr>
          <p:cNvPr id="6" name="TextBox 5"/>
          <p:cNvSpPr txBox="1"/>
          <p:nvPr/>
        </p:nvSpPr>
        <p:spPr>
          <a:xfrm>
            <a:off x="152400" y="1276350"/>
            <a:ext cx="3124200" cy="2308324"/>
          </a:xfrm>
          <a:prstGeom prst="rect">
            <a:avLst/>
          </a:prstGeom>
          <a:noFill/>
        </p:spPr>
        <p:txBody>
          <a:bodyPr wrap="square" rtlCol="0">
            <a:spAutoFit/>
          </a:bodyPr>
          <a:lstStyle/>
          <a:p>
            <a:r>
              <a:rPr lang="en-US" dirty="0" smtClean="0"/>
              <a:t>The Dashboard will display buttons and boxes to navigate the VLP. Including accessing, selecting and viewing progress for PLMs, and Assessments. As well as DESE Endorsement course applications.</a:t>
            </a:r>
          </a:p>
          <a:p>
            <a:endParaRPr lang="en-US" dirty="0"/>
          </a:p>
        </p:txBody>
      </p:sp>
    </p:spTree>
    <p:extLst>
      <p:ext uri="{BB962C8B-B14F-4D97-AF65-F5344CB8AC3E}">
        <p14:creationId xmlns:p14="http://schemas.microsoft.com/office/powerpoint/2010/main" val="1337880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algn="l"/>
            <a:r>
              <a:rPr lang="en-US" dirty="0"/>
              <a:t>PLMs Overview</a:t>
            </a:r>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5</a:t>
            </a:fld>
            <a:endParaRPr lang="en-US" dirty="0"/>
          </a:p>
        </p:txBody>
      </p:sp>
      <p:sp>
        <p:nvSpPr>
          <p:cNvPr id="6" name="TextBox 5"/>
          <p:cNvSpPr txBox="1"/>
          <p:nvPr/>
        </p:nvSpPr>
        <p:spPr>
          <a:xfrm>
            <a:off x="97360" y="909677"/>
            <a:ext cx="5389039" cy="1200329"/>
          </a:xfrm>
          <a:prstGeom prst="rect">
            <a:avLst/>
          </a:prstGeom>
          <a:noFill/>
        </p:spPr>
        <p:txBody>
          <a:bodyPr wrap="square" rtlCol="0">
            <a:spAutoFit/>
          </a:bodyPr>
          <a:lstStyle/>
          <a:p>
            <a:r>
              <a:rPr lang="en-US" dirty="0"/>
              <a:t>Clicking on the </a:t>
            </a:r>
            <a:r>
              <a:rPr lang="en-US" dirty="0" smtClean="0"/>
              <a:t>“PLMs” </a:t>
            </a:r>
            <a:r>
              <a:rPr lang="en-US" dirty="0"/>
              <a:t>button </a:t>
            </a:r>
            <a:r>
              <a:rPr lang="en-US" dirty="0" smtClean="0"/>
              <a:t>at the top of the Dashboard will navigate </a:t>
            </a:r>
            <a:r>
              <a:rPr lang="en-US" dirty="0"/>
              <a:t>to the </a:t>
            </a:r>
            <a:r>
              <a:rPr lang="en-US" dirty="0" smtClean="0"/>
              <a:t>“Available </a:t>
            </a:r>
            <a:r>
              <a:rPr lang="en-US" dirty="0"/>
              <a:t>Professional Learning Modules” page.</a:t>
            </a:r>
          </a:p>
          <a:p>
            <a:endParaRPr lang="en-US" dirty="0"/>
          </a:p>
        </p:txBody>
      </p:sp>
      <p:sp>
        <p:nvSpPr>
          <p:cNvPr id="3" name="Oval 2"/>
          <p:cNvSpPr/>
          <p:nvPr/>
        </p:nvSpPr>
        <p:spPr>
          <a:xfrm>
            <a:off x="4367046" y="1976764"/>
            <a:ext cx="228600"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8200" y="2850121"/>
            <a:ext cx="228600" cy="2190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467600" y="2959659"/>
            <a:ext cx="304800" cy="76200"/>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8879" y="1509841"/>
            <a:ext cx="4953000" cy="3480487"/>
          </a:xfrm>
          <a:prstGeom prst="rect">
            <a:avLst/>
          </a:prstGeom>
        </p:spPr>
      </p:pic>
      <p:sp>
        <p:nvSpPr>
          <p:cNvPr id="13" name="Oval 12"/>
          <p:cNvSpPr/>
          <p:nvPr/>
        </p:nvSpPr>
        <p:spPr>
          <a:xfrm>
            <a:off x="4252746" y="2614613"/>
            <a:ext cx="457200" cy="42124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930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algn="l"/>
            <a:r>
              <a:rPr lang="en-US" dirty="0"/>
              <a:t>PLMs Overview</a:t>
            </a:r>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6</a:t>
            </a:fld>
            <a:endParaRPr lang="en-US" dirty="0"/>
          </a:p>
        </p:txBody>
      </p:sp>
      <p:sp>
        <p:nvSpPr>
          <p:cNvPr id="6" name="TextBox 5"/>
          <p:cNvSpPr txBox="1"/>
          <p:nvPr/>
        </p:nvSpPr>
        <p:spPr>
          <a:xfrm>
            <a:off x="32056" y="629297"/>
            <a:ext cx="4311343" cy="3693319"/>
          </a:xfrm>
          <a:prstGeom prst="rect">
            <a:avLst/>
          </a:prstGeom>
          <a:noFill/>
        </p:spPr>
        <p:txBody>
          <a:bodyPr wrap="square" rtlCol="0">
            <a:spAutoFit/>
          </a:bodyPr>
          <a:lstStyle/>
          <a:p>
            <a:r>
              <a:rPr lang="en-US" dirty="0" smtClean="0"/>
              <a:t>On the “Available Professional Learning Modules” page a user will see all available PLMs under each Pillar by selecting the black arrows next to the headers. </a:t>
            </a:r>
          </a:p>
          <a:p>
            <a:endParaRPr lang="en-US" dirty="0" smtClean="0"/>
          </a:p>
          <a:p>
            <a:r>
              <a:rPr lang="en-US" dirty="0" smtClean="0"/>
              <a:t>Clicking the black arrows next to the PLM name will reveal a description of the module. Click the blue “Enroll” button associated with the correct title. </a:t>
            </a:r>
          </a:p>
          <a:p>
            <a:endParaRPr lang="en-US" dirty="0" smtClean="0"/>
          </a:p>
          <a:p>
            <a:r>
              <a:rPr lang="en-US" dirty="0" smtClean="0"/>
              <a:t>Once all selections have been made. Use the black x in the upper right hand corner to return to the main page of the Dashboard.</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9100" y="943466"/>
            <a:ext cx="4486589" cy="2657147"/>
          </a:xfrm>
          <a:prstGeom prst="rect">
            <a:avLst/>
          </a:prstGeom>
        </p:spPr>
      </p:pic>
      <p:sp>
        <p:nvSpPr>
          <p:cNvPr id="3" name="Oval 2"/>
          <p:cNvSpPr/>
          <p:nvPr/>
        </p:nvSpPr>
        <p:spPr>
          <a:xfrm>
            <a:off x="4367046" y="1976764"/>
            <a:ext cx="228600" cy="295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48200" y="2850121"/>
            <a:ext cx="228600" cy="2190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467600" y="2959659"/>
            <a:ext cx="304800" cy="76200"/>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765363">
            <a:off x="8005651" y="1080460"/>
            <a:ext cx="304800" cy="76200"/>
          </a:xfrm>
          <a:prstGeom prst="rightArrow">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04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pPr algn="l"/>
            <a:r>
              <a:rPr lang="en-US" dirty="0"/>
              <a:t>PLMs Overview</a:t>
            </a:r>
          </a:p>
        </p:txBody>
      </p:sp>
      <p:sp>
        <p:nvSpPr>
          <p:cNvPr id="4" name="Slide Number Placeholder 1"/>
          <p:cNvSpPr>
            <a:spLocks noGrp="1"/>
          </p:cNvSpPr>
          <p:nvPr>
            <p:ph type="sldNum" sz="quarter" idx="4"/>
          </p:nvPr>
        </p:nvSpPr>
        <p:spPr>
          <a:xfrm>
            <a:off x="8534400" y="196453"/>
            <a:ext cx="457200" cy="273844"/>
          </a:xfrm>
        </p:spPr>
        <p:txBody>
          <a:bodyPr/>
          <a:lstStyle/>
          <a:p>
            <a:fld id="{3B745311-16E5-4BEF-BFE6-36758A3427EB}" type="slidenum">
              <a:rPr lang="en-US" smtClean="0"/>
              <a:pPr/>
              <a:t>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819150"/>
            <a:ext cx="4674332" cy="3284666"/>
          </a:xfrm>
          <a:prstGeom prst="rect">
            <a:avLst/>
          </a:prstGeom>
        </p:spPr>
      </p:pic>
      <p:sp>
        <p:nvSpPr>
          <p:cNvPr id="6" name="TextBox 5"/>
          <p:cNvSpPr txBox="1"/>
          <p:nvPr/>
        </p:nvSpPr>
        <p:spPr>
          <a:xfrm>
            <a:off x="152400" y="1276350"/>
            <a:ext cx="3124200" cy="2308324"/>
          </a:xfrm>
          <a:prstGeom prst="rect">
            <a:avLst/>
          </a:prstGeom>
          <a:noFill/>
        </p:spPr>
        <p:txBody>
          <a:bodyPr wrap="square" rtlCol="0">
            <a:spAutoFit/>
          </a:bodyPr>
          <a:lstStyle/>
          <a:p>
            <a:r>
              <a:rPr lang="en-US" dirty="0" smtClean="0"/>
              <a:t>When a user enrolls in a PLM from the “</a:t>
            </a:r>
            <a:r>
              <a:rPr lang="en-US" dirty="0"/>
              <a:t>Available Professional Learning Modules” page </a:t>
            </a:r>
            <a:r>
              <a:rPr lang="en-US" dirty="0" smtClean="0"/>
              <a:t>it will appear on the menus under “My Selections”, and the “Recently Worked On” box next to “PLMs Overview”</a:t>
            </a:r>
            <a:endParaRPr lang="en-US" dirty="0"/>
          </a:p>
        </p:txBody>
      </p:sp>
      <p:sp>
        <p:nvSpPr>
          <p:cNvPr id="17" name="Right Arrow 16"/>
          <p:cNvSpPr/>
          <p:nvPr/>
        </p:nvSpPr>
        <p:spPr>
          <a:xfrm>
            <a:off x="5007056" y="2533003"/>
            <a:ext cx="457200" cy="177585"/>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6019800" y="3028950"/>
            <a:ext cx="380999" cy="228600"/>
          </a:xfrm>
          <a:prstGeom prst="rightArrow">
            <a:avLst/>
          </a:prstGeom>
          <a:solidFill>
            <a:schemeClr val="tx2">
              <a:lumMod val="60000"/>
              <a:lumOff val="4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926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8</a:t>
            </a:fld>
            <a:endParaRPr lang="en-US" dirty="0"/>
          </a:p>
        </p:txBody>
      </p:sp>
      <p:sp>
        <p:nvSpPr>
          <p:cNvPr id="3" name="Content Placeholder 2"/>
          <p:cNvSpPr>
            <a:spLocks noGrp="1"/>
          </p:cNvSpPr>
          <p:nvPr>
            <p:ph sz="quarter" idx="11"/>
          </p:nvPr>
        </p:nvSpPr>
        <p:spPr>
          <a:xfrm>
            <a:off x="0" y="710387"/>
            <a:ext cx="3886200" cy="4433113"/>
          </a:xfrm>
        </p:spPr>
        <p:txBody>
          <a:bodyPr>
            <a:normAutofit/>
          </a:bodyPr>
          <a:lstStyle/>
          <a:p>
            <a:pPr marL="112712" indent="0">
              <a:buNone/>
            </a:pPr>
            <a:r>
              <a:rPr lang="en-US" sz="2000" dirty="0" smtClean="0"/>
              <a:t>The first display box is a graphic of the Professional Learning Modules (PLM). The PLMs will be represented in the graph as the user progresses. </a:t>
            </a:r>
          </a:p>
          <a:p>
            <a:pPr marL="112712" indent="0">
              <a:buNone/>
            </a:pPr>
            <a:r>
              <a:rPr lang="en-US" sz="2000" u="sng" dirty="0" smtClean="0"/>
              <a:t>Red</a:t>
            </a:r>
            <a:r>
              <a:rPr lang="en-US" sz="2000" dirty="0" smtClean="0"/>
              <a:t> represents any PLMs that are available in the VLP that the user has not started.</a:t>
            </a:r>
          </a:p>
          <a:p>
            <a:pPr marL="112712" indent="0">
              <a:buNone/>
            </a:pPr>
            <a:r>
              <a:rPr lang="en-US" sz="2000" u="sng" dirty="0" smtClean="0"/>
              <a:t>Blue</a:t>
            </a:r>
            <a:r>
              <a:rPr lang="en-US" sz="2000" dirty="0" smtClean="0"/>
              <a:t> represents any PLMs that have been completed.</a:t>
            </a:r>
          </a:p>
          <a:p>
            <a:pPr marL="112712" indent="0">
              <a:buNone/>
            </a:pPr>
            <a:r>
              <a:rPr lang="en-US" sz="2000" u="sng" dirty="0" smtClean="0"/>
              <a:t>Yellow</a:t>
            </a:r>
            <a:r>
              <a:rPr lang="en-US" sz="2000" dirty="0" smtClean="0"/>
              <a:t> represents any PLMs that are currently being worked on, but have not been completed.</a:t>
            </a:r>
            <a:endParaRPr lang="en-US" sz="2000" dirty="0"/>
          </a:p>
        </p:txBody>
      </p:sp>
      <p:sp>
        <p:nvSpPr>
          <p:cNvPr id="4" name="Text Placeholder 3"/>
          <p:cNvSpPr>
            <a:spLocks noGrp="1"/>
          </p:cNvSpPr>
          <p:nvPr>
            <p:ph type="body" sz="quarter" idx="10"/>
          </p:nvPr>
        </p:nvSpPr>
        <p:spPr/>
        <p:txBody>
          <a:bodyPr/>
          <a:lstStyle/>
          <a:p>
            <a:pPr algn="l"/>
            <a:r>
              <a:rPr lang="en-US" dirty="0" smtClean="0"/>
              <a:t>PLMs Overview</a:t>
            </a:r>
            <a:endParaRPr lang="en-US" dirty="0"/>
          </a:p>
        </p:txBody>
      </p:sp>
      <p:pic>
        <p:nvPicPr>
          <p:cNvPr id="7" name="Picture 6"/>
          <p:cNvPicPr>
            <a:picLocks noChangeAspect="1"/>
          </p:cNvPicPr>
          <p:nvPr/>
        </p:nvPicPr>
        <p:blipFill>
          <a:blip r:embed="rId2"/>
          <a:stretch>
            <a:fillRect/>
          </a:stretch>
        </p:blipFill>
        <p:spPr>
          <a:xfrm>
            <a:off x="4291012" y="1633988"/>
            <a:ext cx="4371975" cy="2667000"/>
          </a:xfrm>
          <a:prstGeom prst="rect">
            <a:avLst/>
          </a:prstGeom>
        </p:spPr>
      </p:pic>
    </p:spTree>
    <p:extLst>
      <p:ext uri="{BB962C8B-B14F-4D97-AF65-F5344CB8AC3E}">
        <p14:creationId xmlns:p14="http://schemas.microsoft.com/office/powerpoint/2010/main" val="3797483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3B745311-16E5-4BEF-BFE6-36758A3427EB}" type="slidenum">
              <a:rPr lang="en-US" smtClean="0"/>
              <a:pPr/>
              <a:t>9</a:t>
            </a:fld>
            <a:endParaRPr lang="en-US" dirty="0"/>
          </a:p>
        </p:txBody>
      </p:sp>
      <p:sp>
        <p:nvSpPr>
          <p:cNvPr id="3" name="Content Placeholder 2"/>
          <p:cNvSpPr>
            <a:spLocks noGrp="1"/>
          </p:cNvSpPr>
          <p:nvPr>
            <p:ph sz="quarter" idx="11"/>
          </p:nvPr>
        </p:nvSpPr>
        <p:spPr>
          <a:xfrm>
            <a:off x="152400" y="819150"/>
            <a:ext cx="3276600" cy="1295400"/>
          </a:xfrm>
        </p:spPr>
        <p:txBody>
          <a:bodyPr>
            <a:normAutofit/>
          </a:bodyPr>
          <a:lstStyle/>
          <a:p>
            <a:pPr marL="112712" indent="0">
              <a:buNone/>
            </a:pPr>
            <a:r>
              <a:rPr lang="en-US" sz="1800" dirty="0" smtClean="0"/>
              <a:t>Using the cursor, hover over the color in the graph to display the PLM count associated with that color.</a:t>
            </a:r>
            <a:endParaRPr lang="en-US" sz="1800" dirty="0"/>
          </a:p>
        </p:txBody>
      </p:sp>
      <p:sp>
        <p:nvSpPr>
          <p:cNvPr id="4" name="Text Placeholder 3"/>
          <p:cNvSpPr>
            <a:spLocks noGrp="1"/>
          </p:cNvSpPr>
          <p:nvPr>
            <p:ph type="body" sz="quarter" idx="10"/>
          </p:nvPr>
        </p:nvSpPr>
        <p:spPr/>
        <p:txBody>
          <a:bodyPr/>
          <a:lstStyle/>
          <a:p>
            <a:pPr algn="l"/>
            <a:r>
              <a:rPr lang="en-US" dirty="0" smtClean="0"/>
              <a:t>PLMs Overview</a:t>
            </a:r>
            <a:endParaRPr lang="en-US" dirty="0"/>
          </a:p>
        </p:txBody>
      </p:sp>
      <p:pic>
        <p:nvPicPr>
          <p:cNvPr id="7" name="Picture 6"/>
          <p:cNvPicPr>
            <a:picLocks noChangeAspect="1"/>
          </p:cNvPicPr>
          <p:nvPr/>
        </p:nvPicPr>
        <p:blipFill>
          <a:blip r:embed="rId2"/>
          <a:stretch>
            <a:fillRect/>
          </a:stretch>
        </p:blipFill>
        <p:spPr>
          <a:xfrm>
            <a:off x="4519612" y="1509712"/>
            <a:ext cx="4371975" cy="2657475"/>
          </a:xfrm>
          <a:prstGeom prst="rect">
            <a:avLst/>
          </a:prstGeom>
        </p:spPr>
      </p:pic>
      <p:pic>
        <p:nvPicPr>
          <p:cNvPr id="8" name="Picture 7"/>
          <p:cNvPicPr>
            <a:picLocks noChangeAspect="1"/>
          </p:cNvPicPr>
          <p:nvPr/>
        </p:nvPicPr>
        <p:blipFill>
          <a:blip r:embed="rId3"/>
          <a:stretch>
            <a:fillRect/>
          </a:stretch>
        </p:blipFill>
        <p:spPr>
          <a:xfrm flipH="1">
            <a:off x="6477000" y="2838449"/>
            <a:ext cx="106680" cy="152400"/>
          </a:xfrm>
          <a:prstGeom prst="rect">
            <a:avLst/>
          </a:prstGeom>
        </p:spPr>
      </p:pic>
    </p:spTree>
    <p:extLst>
      <p:ext uri="{BB962C8B-B14F-4D97-AF65-F5344CB8AC3E}">
        <p14:creationId xmlns:p14="http://schemas.microsoft.com/office/powerpoint/2010/main" val="2579624078"/>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8B06A818-8D87-4862-A1C5-C17902CA3ABF}"/>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E7BCB4B8-D629-47A9-A0BE-D5E2070F4437}"/>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F78F4B59-4BB0-42A0-94DF-3724CBE01A3E}"/>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potx" id="{50D4D8BE-4E29-41D7-8246-6DACAB8AE909}" vid="{B295B7DF-0CCC-4ECE-86C8-ED5FF31594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2020 PPT Template</Template>
  <TotalTime>4436</TotalTime>
  <Words>1150</Words>
  <Application>Microsoft Office PowerPoint</Application>
  <PresentationFormat>On-screen Show (16:9)</PresentationFormat>
  <Paragraphs>94</Paragraphs>
  <Slides>26</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Courier New</vt:lpstr>
      <vt:lpstr>Times New Roman</vt:lpstr>
      <vt:lpstr>Wingdings</vt:lpstr>
      <vt:lpstr>DESE Title Slides</vt:lpstr>
      <vt:lpstr>DESE Content Slides</vt:lpstr>
      <vt:lpstr>DESE Section Dividers</vt:lpstr>
      <vt:lpstr>DESE Closing Slides</vt:lpstr>
      <vt:lpstr>Virtual Learning Platform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Learning Platform</dc:title>
  <dc:creator>Duba, Beth</dc:creator>
  <cp:lastModifiedBy>Jones, Samantha</cp:lastModifiedBy>
  <cp:revision>92</cp:revision>
  <dcterms:created xsi:type="dcterms:W3CDTF">2020-06-29T12:51:12Z</dcterms:created>
  <dcterms:modified xsi:type="dcterms:W3CDTF">2022-12-21T15:57:38Z</dcterms:modified>
</cp:coreProperties>
</file>