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38"/>
  </p:notesMasterIdLst>
  <p:handoutMasterIdLst>
    <p:handoutMasterId r:id="rId39"/>
  </p:handoutMasterIdLst>
  <p:sldIdLst>
    <p:sldId id="256" r:id="rId5"/>
    <p:sldId id="257" r:id="rId6"/>
    <p:sldId id="260" r:id="rId7"/>
    <p:sldId id="262" r:id="rId8"/>
    <p:sldId id="263" r:id="rId9"/>
    <p:sldId id="264" r:id="rId10"/>
    <p:sldId id="265" r:id="rId11"/>
    <p:sldId id="284" r:id="rId12"/>
    <p:sldId id="271" r:id="rId13"/>
    <p:sldId id="286" r:id="rId14"/>
    <p:sldId id="285" r:id="rId15"/>
    <p:sldId id="270" r:id="rId16"/>
    <p:sldId id="269" r:id="rId17"/>
    <p:sldId id="274" r:id="rId18"/>
    <p:sldId id="273" r:id="rId19"/>
    <p:sldId id="272" r:id="rId20"/>
    <p:sldId id="268" r:id="rId21"/>
    <p:sldId id="267" r:id="rId22"/>
    <p:sldId id="266" r:id="rId23"/>
    <p:sldId id="279" r:id="rId24"/>
    <p:sldId id="278" r:id="rId25"/>
    <p:sldId id="280" r:id="rId26"/>
    <p:sldId id="277" r:id="rId27"/>
    <p:sldId id="276" r:id="rId28"/>
    <p:sldId id="275" r:id="rId29"/>
    <p:sldId id="281" r:id="rId30"/>
    <p:sldId id="282" r:id="rId31"/>
    <p:sldId id="283" r:id="rId32"/>
    <p:sldId id="287" r:id="rId33"/>
    <p:sldId id="288" r:id="rId34"/>
    <p:sldId id="289" r:id="rId35"/>
    <p:sldId id="290" r:id="rId36"/>
    <p:sldId id="261"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rcrombie, Lori" initials="AL" lastIdx="3" clrIdx="0">
    <p:extLst>
      <p:ext uri="{19B8F6BF-5375-455C-9EA6-DF929625EA0E}">
        <p15:presenceInfo xmlns:p15="http://schemas.microsoft.com/office/powerpoint/2012/main" userId="Abercrombie, Lo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37" autoAdjust="0"/>
  </p:normalViewPr>
  <p:slideViewPr>
    <p:cSldViewPr>
      <p:cViewPr varScale="1">
        <p:scale>
          <a:sx n="152" d="100"/>
          <a:sy n="152" d="100"/>
        </p:scale>
        <p:origin x="480"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7T14:43:20.096" idx="3">
    <p:pos x="2030" y="1584"/>
    <p:text>The color key I added.  Yes or no?  When I first looked at this I asked myself do I know what those colors mean.</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12/21/2022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12/21/2022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DC383C-A010-4AAA-AC7E-34CFED5001F3}"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0CB516-9E81-4E53-99FB-4EAE7497F7AA}"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54A-9B24-4DE9-A160-BAFF652295B9}"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228600" y="1730683"/>
            <a:ext cx="3657600" cy="2438400"/>
          </a:xfrm>
        </p:spPr>
      </p:pic>
      <p:sp>
        <p:nvSpPr>
          <p:cNvPr id="2" name="Title 1"/>
          <p:cNvSpPr>
            <a:spLocks noGrp="1"/>
          </p:cNvSpPr>
          <p:nvPr>
            <p:ph type="title"/>
          </p:nvPr>
        </p:nvSpPr>
        <p:spPr>
          <a:xfrm>
            <a:off x="4276725" y="161812"/>
            <a:ext cx="4629150" cy="3248138"/>
          </a:xfrm>
        </p:spPr>
        <p:txBody>
          <a:bodyPr>
            <a:normAutofit/>
          </a:bodyPr>
          <a:lstStyle/>
          <a:p>
            <a:r>
              <a:rPr lang="en-US" dirty="0" smtClean="0"/>
              <a:t>Virtual Learning Platform</a:t>
            </a:r>
            <a:br>
              <a:rPr lang="en-US" dirty="0" smtClean="0"/>
            </a:br>
            <a:r>
              <a:rPr lang="en-US" dirty="0"/>
              <a:t/>
            </a:r>
            <a:br>
              <a:rPr lang="en-US" dirty="0"/>
            </a:br>
            <a:r>
              <a:rPr lang="en-US" dirty="0" smtClean="0"/>
              <a:t>Assessments</a:t>
            </a:r>
            <a:endParaRPr lang="en-US" dirty="0"/>
          </a:p>
        </p:txBody>
      </p:sp>
      <p:sp>
        <p:nvSpPr>
          <p:cNvPr id="9" name="Text Placeholder 8"/>
          <p:cNvSpPr>
            <a:spLocks noGrp="1"/>
          </p:cNvSpPr>
          <p:nvPr>
            <p:ph type="body" sz="quarter" idx="13"/>
          </p:nvPr>
        </p:nvSpPr>
        <p:spPr/>
        <p:txBody>
          <a:bodyPr>
            <a:normAutofit fontScale="92500"/>
          </a:bodyPr>
          <a:lstStyle/>
          <a:p>
            <a:r>
              <a:rPr lang="en-US" smtClean="0"/>
              <a:t>September 28, 2022</a:t>
            </a:r>
          </a:p>
          <a:p>
            <a:endParaRPr lang="en-US" dirty="0"/>
          </a:p>
        </p:txBody>
      </p:sp>
    </p:spTree>
    <p:extLst>
      <p:ext uri="{BB962C8B-B14F-4D97-AF65-F5344CB8AC3E}">
        <p14:creationId xmlns:p14="http://schemas.microsoft.com/office/powerpoint/2010/main" val="328479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To go to the assessment select the black arrow box under Action in the correct row. A pop up dialogue box will appear at the top of the screen. Click the “OK” button to navigate to the first page of the assessment. To stay on the dashboard click the “Cancel” button. </a:t>
            </a:r>
            <a:endParaRPr lang="en-US" sz="1800" dirty="0"/>
          </a:p>
        </p:txBody>
      </p:sp>
      <p:sp>
        <p:nvSpPr>
          <p:cNvPr id="4" name="Text Placeholder 3"/>
          <p:cNvSpPr>
            <a:spLocks noGrp="1"/>
          </p:cNvSpPr>
          <p:nvPr>
            <p:ph type="body" sz="quarter" idx="10"/>
          </p:nvPr>
        </p:nvSpPr>
        <p:spPr/>
        <p:txBody>
          <a:bodyPr/>
          <a:lstStyle/>
          <a:p>
            <a:pPr algn="l"/>
            <a:r>
              <a:rPr lang="en-US" dirty="0" smtClean="0"/>
              <a:t>Dashboard Self-Assessments</a:t>
            </a:r>
            <a:endParaRPr lang="en-US" dirty="0"/>
          </a:p>
        </p:txBody>
      </p:sp>
      <p:pic>
        <p:nvPicPr>
          <p:cNvPr id="5" name="Picture 4"/>
          <p:cNvPicPr>
            <a:picLocks noChangeAspect="1"/>
          </p:cNvPicPr>
          <p:nvPr/>
        </p:nvPicPr>
        <p:blipFill>
          <a:blip r:embed="rId2"/>
          <a:stretch>
            <a:fillRect/>
          </a:stretch>
        </p:blipFill>
        <p:spPr>
          <a:xfrm>
            <a:off x="3657033" y="3333750"/>
            <a:ext cx="5334567" cy="1671638"/>
          </a:xfrm>
          <a:prstGeom prst="rect">
            <a:avLst/>
          </a:prstGeom>
        </p:spPr>
      </p:pic>
      <p:pic>
        <p:nvPicPr>
          <p:cNvPr id="6" name="Picture 5"/>
          <p:cNvPicPr>
            <a:picLocks noChangeAspect="1"/>
          </p:cNvPicPr>
          <p:nvPr/>
        </p:nvPicPr>
        <p:blipFill>
          <a:blip r:embed="rId3"/>
          <a:stretch>
            <a:fillRect/>
          </a:stretch>
        </p:blipFill>
        <p:spPr>
          <a:xfrm>
            <a:off x="127175" y="1714943"/>
            <a:ext cx="5959178" cy="1801720"/>
          </a:xfrm>
          <a:prstGeom prst="rect">
            <a:avLst/>
          </a:prstGeom>
        </p:spPr>
      </p:pic>
      <p:sp>
        <p:nvSpPr>
          <p:cNvPr id="9" name="Right Arrow 8"/>
          <p:cNvSpPr/>
          <p:nvPr/>
        </p:nvSpPr>
        <p:spPr>
          <a:xfrm flipH="1">
            <a:off x="5943600" y="2699992"/>
            <a:ext cx="609600" cy="23004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879358" flipH="1">
            <a:off x="7298042" y="4133183"/>
            <a:ext cx="609600" cy="23004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95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a:xfrm>
            <a:off x="-31531" y="742951"/>
            <a:ext cx="3303673" cy="4400550"/>
          </a:xfrm>
        </p:spPr>
        <p:txBody>
          <a:bodyPr>
            <a:normAutofit/>
          </a:bodyPr>
          <a:lstStyle/>
          <a:p>
            <a:pPr marL="112712" indent="0">
              <a:buNone/>
            </a:pPr>
            <a:r>
              <a:rPr lang="en-US" sz="1800" dirty="0" smtClean="0"/>
              <a:t>Scroll down the Dashboard to view the Self-Assessments section. </a:t>
            </a:r>
          </a:p>
          <a:p>
            <a:pPr marL="112712" indent="0">
              <a:buNone/>
            </a:pPr>
            <a:r>
              <a:rPr lang="en-US" sz="1800" dirty="0" smtClean="0"/>
              <a:t>The “Self-Assessments Overview” box, will show completed, available, and in progress assessments. </a:t>
            </a:r>
            <a:endParaRPr lang="en-US" sz="1800" dirty="0"/>
          </a:p>
          <a:p>
            <a:pPr marL="112712" indent="0">
              <a:buNone/>
            </a:pPr>
            <a:r>
              <a:rPr lang="en-US" sz="1800" dirty="0" smtClean="0"/>
              <a:t>The “Recently Worked On” will show a list of the five most recent assessments as a link with a Last Worked On date. </a:t>
            </a:r>
          </a:p>
          <a:p>
            <a:pPr marL="112712" indent="0">
              <a:buNone/>
            </a:pPr>
            <a:r>
              <a:rPr lang="en-US" sz="1800" dirty="0" smtClean="0"/>
              <a:t>Below that will show a list of all assessments with your scores displayed as a graph. </a:t>
            </a:r>
            <a:endParaRPr lang="en-US" sz="1800" dirty="0"/>
          </a:p>
        </p:txBody>
      </p:sp>
      <p:sp>
        <p:nvSpPr>
          <p:cNvPr id="4" name="Text Placeholder 3"/>
          <p:cNvSpPr>
            <a:spLocks noGrp="1"/>
          </p:cNvSpPr>
          <p:nvPr>
            <p:ph type="body" sz="quarter" idx="10"/>
          </p:nvPr>
        </p:nvSpPr>
        <p:spPr/>
        <p:txBody>
          <a:bodyPr/>
          <a:lstStyle/>
          <a:p>
            <a:pPr algn="l"/>
            <a:r>
              <a:rPr lang="en-US" dirty="0" smtClean="0"/>
              <a:t>Dashboard Self-Assessments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270" y="724952"/>
            <a:ext cx="4854983" cy="4208998"/>
          </a:xfrm>
          <a:prstGeom prst="rect">
            <a:avLst/>
          </a:prstGeom>
        </p:spPr>
      </p:pic>
    </p:spTree>
    <p:extLst>
      <p:ext uri="{BB962C8B-B14F-4D97-AF65-F5344CB8AC3E}">
        <p14:creationId xmlns:p14="http://schemas.microsoft.com/office/powerpoint/2010/main" val="145245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To begin an assessment, click the Action link “go to assignment” with the correct assessment title from the “My </a:t>
            </a:r>
            <a:r>
              <a:rPr lang="en-US" sz="1800" dirty="0"/>
              <a:t>S</a:t>
            </a:r>
            <a:r>
              <a:rPr lang="en-US" sz="1800" dirty="0" smtClean="0"/>
              <a:t>elections” menu, or by clicking on the link in the “Recently Worked On” box next to the “Self Assessments Overview”.  </a:t>
            </a:r>
            <a:endParaRPr lang="en-US" sz="1800" dirty="0"/>
          </a:p>
        </p:txBody>
      </p:sp>
      <p:sp>
        <p:nvSpPr>
          <p:cNvPr id="4" name="Text Placeholder 3"/>
          <p:cNvSpPr>
            <a:spLocks noGrp="1"/>
          </p:cNvSpPr>
          <p:nvPr>
            <p:ph type="body" sz="quarter" idx="10"/>
          </p:nvPr>
        </p:nvSpPr>
        <p:spPr/>
        <p:txBody>
          <a:bodyPr/>
          <a:lstStyle/>
          <a:p>
            <a:pPr algn="l"/>
            <a:r>
              <a:rPr lang="en-US" dirty="0" smtClean="0"/>
              <a:t>Starting Assessments Independently</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57350"/>
            <a:ext cx="6098189" cy="1846543"/>
          </a:xfrm>
          <a:prstGeom prst="rect">
            <a:avLst/>
          </a:prstGeom>
        </p:spPr>
      </p:pic>
      <p:sp>
        <p:nvSpPr>
          <p:cNvPr id="9" name="Right Arrow 8"/>
          <p:cNvSpPr/>
          <p:nvPr/>
        </p:nvSpPr>
        <p:spPr>
          <a:xfrm rot="10800000">
            <a:off x="6019800" y="29527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11674"/>
            <a:ext cx="6096000" cy="1956037"/>
          </a:xfrm>
          <a:prstGeom prst="rect">
            <a:avLst/>
          </a:prstGeom>
        </p:spPr>
      </p:pic>
      <p:sp>
        <p:nvSpPr>
          <p:cNvPr id="10" name="Right Arrow 9"/>
          <p:cNvSpPr/>
          <p:nvPr/>
        </p:nvSpPr>
        <p:spPr>
          <a:xfrm rot="10800000">
            <a:off x="6286500" y="3640365"/>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64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After the link is clicked, the first page of the assessment will display. Using the scroll bar, continue down the page to the questions. </a:t>
            </a:r>
            <a:endParaRPr lang="en-US" sz="1800" dirty="0"/>
          </a:p>
        </p:txBody>
      </p:sp>
      <p:sp>
        <p:nvSpPr>
          <p:cNvPr id="4" name="Text Placeholder 3"/>
          <p:cNvSpPr>
            <a:spLocks noGrp="1"/>
          </p:cNvSpPr>
          <p:nvPr>
            <p:ph type="body" sz="quarter" idx="10"/>
          </p:nvPr>
        </p:nvSpPr>
        <p:spPr/>
        <p:txBody>
          <a:bodyPr/>
          <a:lstStyle/>
          <a:p>
            <a:pPr algn="l"/>
            <a:r>
              <a:rPr lang="en-US" dirty="0" smtClean="0"/>
              <a:t>Taking Assessment</a:t>
            </a:r>
            <a:endParaRPr lang="en-US" dirty="0"/>
          </a:p>
        </p:txBody>
      </p:sp>
      <p:pic>
        <p:nvPicPr>
          <p:cNvPr id="5" name="Picture 4"/>
          <p:cNvPicPr>
            <a:picLocks noChangeAspect="1"/>
          </p:cNvPicPr>
          <p:nvPr/>
        </p:nvPicPr>
        <p:blipFill>
          <a:blip r:embed="rId2"/>
          <a:stretch>
            <a:fillRect/>
          </a:stretch>
        </p:blipFill>
        <p:spPr>
          <a:xfrm>
            <a:off x="8462962" y="1885951"/>
            <a:ext cx="120770" cy="3200400"/>
          </a:xfrm>
          <a:prstGeom prst="rect">
            <a:avLst/>
          </a:prstGeom>
        </p:spPr>
      </p:pic>
      <p:pic>
        <p:nvPicPr>
          <p:cNvPr id="9" name="Picture 8"/>
          <p:cNvPicPr>
            <a:picLocks noChangeAspect="1"/>
          </p:cNvPicPr>
          <p:nvPr/>
        </p:nvPicPr>
        <p:blipFill>
          <a:blip r:embed="rId3"/>
          <a:stretch>
            <a:fillRect/>
          </a:stretch>
        </p:blipFill>
        <p:spPr>
          <a:xfrm>
            <a:off x="8534400" y="3486151"/>
            <a:ext cx="122582" cy="175118"/>
          </a:xfrm>
          <a:prstGeom prst="rect">
            <a:avLst/>
          </a:prstGeom>
        </p:spPr>
      </p:pic>
      <p:pic>
        <p:nvPicPr>
          <p:cNvPr id="6" name="Picture 5"/>
          <p:cNvPicPr>
            <a:picLocks noChangeAspect="1"/>
          </p:cNvPicPr>
          <p:nvPr/>
        </p:nvPicPr>
        <p:blipFill>
          <a:blip r:embed="rId4"/>
          <a:stretch>
            <a:fillRect/>
          </a:stretch>
        </p:blipFill>
        <p:spPr>
          <a:xfrm>
            <a:off x="762000" y="1581150"/>
            <a:ext cx="6562525" cy="2639757"/>
          </a:xfrm>
          <a:prstGeom prst="rect">
            <a:avLst/>
          </a:prstGeom>
        </p:spPr>
      </p:pic>
    </p:spTree>
    <p:extLst>
      <p:ext uri="{BB962C8B-B14F-4D97-AF65-F5344CB8AC3E}">
        <p14:creationId xmlns:p14="http://schemas.microsoft.com/office/powerpoint/2010/main" val="27082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At the top of the page is a “Discard” button. This is used if the user does not wish to take the assessment at this time and discard all answers made. Selecting “Discard” will also remove the assessment from the Self-Assessment list.</a:t>
            </a:r>
            <a:endParaRPr lang="en-US" sz="1800" dirty="0"/>
          </a:p>
        </p:txBody>
      </p:sp>
      <p:sp>
        <p:nvSpPr>
          <p:cNvPr id="4" name="Text Placeholder 3"/>
          <p:cNvSpPr>
            <a:spLocks noGrp="1"/>
          </p:cNvSpPr>
          <p:nvPr>
            <p:ph type="body" sz="quarter" idx="10"/>
          </p:nvPr>
        </p:nvSpPr>
        <p:spPr/>
        <p:txBody>
          <a:bodyPr/>
          <a:lstStyle/>
          <a:p>
            <a:pPr algn="l"/>
            <a:r>
              <a:rPr lang="en-US" dirty="0" smtClean="0"/>
              <a:t>Taking Assessment</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33778"/>
          <a:stretch/>
        </p:blipFill>
        <p:spPr>
          <a:xfrm>
            <a:off x="1905000" y="1762125"/>
            <a:ext cx="5426633" cy="2181225"/>
          </a:xfrm>
          <a:prstGeom prst="rect">
            <a:avLst/>
          </a:prstGeom>
        </p:spPr>
      </p:pic>
      <p:sp>
        <p:nvSpPr>
          <p:cNvPr id="9" name="Right Arrow 8"/>
          <p:cNvSpPr/>
          <p:nvPr/>
        </p:nvSpPr>
        <p:spPr>
          <a:xfrm>
            <a:off x="6153281" y="1885950"/>
            <a:ext cx="533400" cy="3048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0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To stop the assessment and return to the list of assessments, select “Dashboard” at the top of the page. </a:t>
            </a:r>
            <a:endParaRPr lang="en-US" sz="1800" dirty="0"/>
          </a:p>
        </p:txBody>
      </p:sp>
      <p:sp>
        <p:nvSpPr>
          <p:cNvPr id="4" name="Text Placeholder 3"/>
          <p:cNvSpPr>
            <a:spLocks noGrp="1"/>
          </p:cNvSpPr>
          <p:nvPr>
            <p:ph type="body" sz="quarter" idx="10"/>
          </p:nvPr>
        </p:nvSpPr>
        <p:spPr/>
        <p:txBody>
          <a:bodyPr/>
          <a:lstStyle/>
          <a:p>
            <a:pPr algn="l"/>
            <a:r>
              <a:rPr lang="en-US" dirty="0" smtClean="0"/>
              <a:t>Taking Assessment</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8258"/>
          <a:stretch/>
        </p:blipFill>
        <p:spPr>
          <a:xfrm>
            <a:off x="1752600" y="1581150"/>
            <a:ext cx="6143269" cy="3048000"/>
          </a:xfrm>
          <a:prstGeom prst="rect">
            <a:avLst/>
          </a:prstGeom>
        </p:spPr>
      </p:pic>
      <p:sp>
        <p:nvSpPr>
          <p:cNvPr id="8" name="Right Arrow 7"/>
          <p:cNvSpPr/>
          <p:nvPr/>
        </p:nvSpPr>
        <p:spPr>
          <a:xfrm>
            <a:off x="1295400" y="193767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02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Upon scrolling, the questions to the assessment will appear. Questions in the VLP are displayed using a slide rule standard</a:t>
            </a:r>
            <a:r>
              <a:rPr lang="en-US" sz="1800" dirty="0"/>
              <a:t> </a:t>
            </a:r>
            <a:r>
              <a:rPr lang="en-US" sz="1800" dirty="0" smtClean="0"/>
              <a:t>or a button selection</a:t>
            </a:r>
            <a:endParaRPr lang="en-US" sz="1800" dirty="0"/>
          </a:p>
        </p:txBody>
      </p:sp>
      <p:sp>
        <p:nvSpPr>
          <p:cNvPr id="4" name="Text Placeholder 3"/>
          <p:cNvSpPr>
            <a:spLocks noGrp="1"/>
          </p:cNvSpPr>
          <p:nvPr>
            <p:ph type="body" sz="quarter" idx="10"/>
          </p:nvPr>
        </p:nvSpPr>
        <p:spPr/>
        <p:txBody>
          <a:bodyPr/>
          <a:lstStyle/>
          <a:p>
            <a:pPr algn="l"/>
            <a:r>
              <a:rPr lang="en-US" dirty="0" smtClean="0"/>
              <a:t>Taking Assessment</a:t>
            </a:r>
            <a:endParaRPr lang="en-US" dirty="0"/>
          </a:p>
        </p:txBody>
      </p:sp>
      <p:pic>
        <p:nvPicPr>
          <p:cNvPr id="5" name="Picture 4"/>
          <p:cNvPicPr>
            <a:picLocks noChangeAspect="1"/>
          </p:cNvPicPr>
          <p:nvPr/>
        </p:nvPicPr>
        <p:blipFill>
          <a:blip r:embed="rId2"/>
          <a:stretch>
            <a:fillRect/>
          </a:stretch>
        </p:blipFill>
        <p:spPr>
          <a:xfrm>
            <a:off x="228600" y="1581150"/>
            <a:ext cx="4659028" cy="20658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278" y="3105150"/>
            <a:ext cx="5509398" cy="1739484"/>
          </a:xfrm>
          <a:prstGeom prst="rect">
            <a:avLst/>
          </a:prstGeom>
        </p:spPr>
      </p:pic>
    </p:spTree>
    <p:extLst>
      <p:ext uri="{BB962C8B-B14F-4D97-AF65-F5344CB8AC3E}">
        <p14:creationId xmlns:p14="http://schemas.microsoft.com/office/powerpoint/2010/main" val="316906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17</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To answer on the slide-rule: Use the cursor, click the triangle to “slide” to the selection, using the scale of 4 being “Always” and 0 being “Never”. </a:t>
            </a:r>
            <a:endParaRPr lang="en-US" sz="1800" dirty="0"/>
          </a:p>
        </p:txBody>
      </p:sp>
      <p:sp>
        <p:nvSpPr>
          <p:cNvPr id="4" name="Text Placeholder 3"/>
          <p:cNvSpPr>
            <a:spLocks noGrp="1"/>
          </p:cNvSpPr>
          <p:nvPr>
            <p:ph type="body" sz="quarter" idx="10"/>
          </p:nvPr>
        </p:nvSpPr>
        <p:spPr/>
        <p:txBody>
          <a:bodyPr/>
          <a:lstStyle/>
          <a:p>
            <a:pPr algn="l"/>
            <a:r>
              <a:rPr lang="en-US" dirty="0" smtClean="0"/>
              <a:t>Taking Assessment</a:t>
            </a:r>
            <a:endParaRPr lang="en-US" dirty="0"/>
          </a:p>
        </p:txBody>
      </p:sp>
      <p:pic>
        <p:nvPicPr>
          <p:cNvPr id="7" name="Picture 6"/>
          <p:cNvPicPr>
            <a:picLocks noChangeAspect="1"/>
          </p:cNvPicPr>
          <p:nvPr/>
        </p:nvPicPr>
        <p:blipFill>
          <a:blip r:embed="rId2"/>
          <a:stretch>
            <a:fillRect/>
          </a:stretch>
        </p:blipFill>
        <p:spPr>
          <a:xfrm>
            <a:off x="460919" y="1579179"/>
            <a:ext cx="7997281" cy="3500355"/>
          </a:xfrm>
          <a:prstGeom prst="rect">
            <a:avLst/>
          </a:prstGeom>
        </p:spPr>
      </p:pic>
      <p:pic>
        <p:nvPicPr>
          <p:cNvPr id="8" name="Picture 7"/>
          <p:cNvPicPr>
            <a:picLocks noChangeAspect="1"/>
          </p:cNvPicPr>
          <p:nvPr/>
        </p:nvPicPr>
        <p:blipFill>
          <a:blip r:embed="rId3"/>
          <a:stretch>
            <a:fillRect/>
          </a:stretch>
        </p:blipFill>
        <p:spPr>
          <a:xfrm>
            <a:off x="8153400" y="3867150"/>
            <a:ext cx="138914" cy="198449"/>
          </a:xfrm>
          <a:prstGeom prst="rect">
            <a:avLst/>
          </a:prstGeom>
        </p:spPr>
      </p:pic>
    </p:spTree>
    <p:extLst>
      <p:ext uri="{BB962C8B-B14F-4D97-AF65-F5344CB8AC3E}">
        <p14:creationId xmlns:p14="http://schemas.microsoft.com/office/powerpoint/2010/main" val="199384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When the assessment is complete, click on the “Complete Assessment” button, which is located at the top and bottom of the page. </a:t>
            </a:r>
            <a:endParaRPr lang="en-US" sz="1800" dirty="0"/>
          </a:p>
        </p:txBody>
      </p:sp>
      <p:sp>
        <p:nvSpPr>
          <p:cNvPr id="4" name="Text Placeholder 3"/>
          <p:cNvSpPr>
            <a:spLocks noGrp="1"/>
          </p:cNvSpPr>
          <p:nvPr>
            <p:ph type="body" sz="quarter" idx="10"/>
          </p:nvPr>
        </p:nvSpPr>
        <p:spPr/>
        <p:txBody>
          <a:bodyPr/>
          <a:lstStyle/>
          <a:p>
            <a:pPr algn="l"/>
            <a:r>
              <a:rPr lang="en-US" dirty="0" smtClean="0"/>
              <a:t>Completing Assessment</a:t>
            </a:r>
            <a:endParaRPr lang="en-US" dirty="0"/>
          </a:p>
        </p:txBody>
      </p:sp>
      <p:pic>
        <p:nvPicPr>
          <p:cNvPr id="7" name="Picture 6"/>
          <p:cNvPicPr>
            <a:picLocks noChangeAspect="1"/>
          </p:cNvPicPr>
          <p:nvPr/>
        </p:nvPicPr>
        <p:blipFill>
          <a:blip r:embed="rId2"/>
          <a:stretch>
            <a:fillRect/>
          </a:stretch>
        </p:blipFill>
        <p:spPr>
          <a:xfrm>
            <a:off x="228600" y="2343150"/>
            <a:ext cx="8686800" cy="1652569"/>
          </a:xfrm>
          <a:prstGeom prst="rect">
            <a:avLst/>
          </a:prstGeom>
        </p:spPr>
      </p:pic>
      <p:sp>
        <p:nvSpPr>
          <p:cNvPr id="9" name="Right Arrow 8"/>
          <p:cNvSpPr/>
          <p:nvPr/>
        </p:nvSpPr>
        <p:spPr>
          <a:xfrm rot="10800000">
            <a:off x="8610600" y="3333750"/>
            <a:ext cx="533400" cy="3048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95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19</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A pop up message will display on the webpage confirming that the user wishes to submit the assessment. To finish submitting, select “OK.” To return to the assessment, select “Cancel.”</a:t>
            </a:r>
            <a:endParaRPr lang="en-US" sz="1800" dirty="0"/>
          </a:p>
        </p:txBody>
      </p:sp>
      <p:sp>
        <p:nvSpPr>
          <p:cNvPr id="4" name="Text Placeholder 3"/>
          <p:cNvSpPr>
            <a:spLocks noGrp="1"/>
          </p:cNvSpPr>
          <p:nvPr>
            <p:ph type="body" sz="quarter" idx="10"/>
          </p:nvPr>
        </p:nvSpPr>
        <p:spPr/>
        <p:txBody>
          <a:bodyPr/>
          <a:lstStyle/>
          <a:p>
            <a:pPr algn="l"/>
            <a:r>
              <a:rPr lang="en-US" dirty="0" smtClean="0"/>
              <a:t>Completing Assessment</a:t>
            </a:r>
            <a:endParaRPr lang="en-US" dirty="0"/>
          </a:p>
        </p:txBody>
      </p:sp>
      <p:pic>
        <p:nvPicPr>
          <p:cNvPr id="7" name="Picture 6"/>
          <p:cNvPicPr>
            <a:picLocks noChangeAspect="1"/>
          </p:cNvPicPr>
          <p:nvPr/>
        </p:nvPicPr>
        <p:blipFill>
          <a:blip r:embed="rId2"/>
          <a:stretch>
            <a:fillRect/>
          </a:stretch>
        </p:blipFill>
        <p:spPr>
          <a:xfrm>
            <a:off x="2514600" y="2615803"/>
            <a:ext cx="3867150" cy="1476375"/>
          </a:xfrm>
          <a:prstGeom prst="rect">
            <a:avLst/>
          </a:prstGeom>
        </p:spPr>
      </p:pic>
    </p:spTree>
    <p:extLst>
      <p:ext uri="{BB962C8B-B14F-4D97-AF65-F5344CB8AC3E}">
        <p14:creationId xmlns:p14="http://schemas.microsoft.com/office/powerpoint/2010/main" val="379557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112712" indent="0">
              <a:buNone/>
            </a:pPr>
            <a:r>
              <a:rPr lang="en-US" b="1" dirty="0" smtClean="0"/>
              <a:t>Welcome to the Virtual Learning Platform (VLP)</a:t>
            </a:r>
          </a:p>
          <a:p>
            <a:pPr marL="112712" indent="0">
              <a:buNone/>
            </a:pPr>
            <a:r>
              <a:rPr lang="en-US" sz="2400" b="1" dirty="0" smtClean="0"/>
              <a:t>The following step-by-step information will provide guidance on completing an assessment in VLP.</a:t>
            </a:r>
            <a:endParaRPr lang="en-US" sz="2400" b="1" dirty="0"/>
          </a:p>
        </p:txBody>
      </p:sp>
      <p:sp>
        <p:nvSpPr>
          <p:cNvPr id="2" name="Text Placeholder 1"/>
          <p:cNvSpPr>
            <a:spLocks noGrp="1"/>
          </p:cNvSpPr>
          <p:nvPr>
            <p:ph type="body" sz="quarter" idx="10"/>
          </p:nvPr>
        </p:nvSpPr>
        <p:spPr/>
        <p:txBody>
          <a:bodyPr/>
          <a:lstStyle/>
          <a:p>
            <a:pPr algn="l"/>
            <a:r>
              <a:rPr lang="en-US" dirty="0" smtClean="0"/>
              <a:t>Welcome</a:t>
            </a:r>
            <a:endParaRPr lang="en-US" dirty="0"/>
          </a:p>
        </p:txBody>
      </p:sp>
      <p:sp>
        <p:nvSpPr>
          <p:cNvPr id="6"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2</a:t>
            </a:fld>
            <a:endParaRPr lang="en-US" dirty="0"/>
          </a:p>
        </p:txBody>
      </p:sp>
    </p:spTree>
    <p:extLst>
      <p:ext uri="{BB962C8B-B14F-4D97-AF65-F5344CB8AC3E}">
        <p14:creationId xmlns:p14="http://schemas.microsoft.com/office/powerpoint/2010/main" val="358558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20</a:t>
            </a:fld>
            <a:endParaRPr lang="en-US" dirty="0"/>
          </a:p>
        </p:txBody>
      </p:sp>
      <p:sp>
        <p:nvSpPr>
          <p:cNvPr id="3" name="Content Placeholder 2"/>
          <p:cNvSpPr>
            <a:spLocks noGrp="1"/>
          </p:cNvSpPr>
          <p:nvPr>
            <p:ph sz="quarter" idx="11"/>
          </p:nvPr>
        </p:nvSpPr>
        <p:spPr>
          <a:xfrm>
            <a:off x="11561" y="742950"/>
            <a:ext cx="3341239" cy="4324350"/>
          </a:xfrm>
        </p:spPr>
        <p:txBody>
          <a:bodyPr>
            <a:normAutofit lnSpcReduction="10000"/>
          </a:bodyPr>
          <a:lstStyle/>
          <a:p>
            <a:pPr marL="112712" indent="0">
              <a:buNone/>
            </a:pPr>
            <a:r>
              <a:rPr lang="en-US" sz="1800" dirty="0" smtClean="0"/>
              <a:t>After selecting “OK”, the results from the assessment will display. The results are presented in a heat map format. From the heat map, essential functions will be laid out from Exemplary to Far from Proficient</a:t>
            </a:r>
            <a:r>
              <a:rPr lang="en-US" sz="1800" dirty="0"/>
              <a:t>. The final overall score will be presented at the bottom. In </a:t>
            </a:r>
            <a:r>
              <a:rPr lang="en-US" sz="1800" dirty="0" smtClean="0"/>
              <a:t>the essential function box is a hyperlink to PLMs (Professional Leaning Modules) related to the essential function. The ability to export the results to a PDF is located at the top of the page, as well as the ability to view the self-assessment again. </a:t>
            </a:r>
            <a:endParaRPr lang="en-US" sz="1800" dirty="0"/>
          </a:p>
        </p:txBody>
      </p:sp>
      <p:sp>
        <p:nvSpPr>
          <p:cNvPr id="4" name="Text Placeholder 3"/>
          <p:cNvSpPr>
            <a:spLocks noGrp="1"/>
          </p:cNvSpPr>
          <p:nvPr>
            <p:ph type="body" sz="quarter" idx="10"/>
          </p:nvPr>
        </p:nvSpPr>
        <p:spPr/>
        <p:txBody>
          <a:bodyPr/>
          <a:lstStyle/>
          <a:p>
            <a:pPr algn="l"/>
            <a:r>
              <a:rPr lang="en-US" dirty="0" smtClean="0"/>
              <a:t>Assessment Results</a:t>
            </a:r>
            <a:endParaRPr lang="en-US" dirty="0"/>
          </a:p>
        </p:txBody>
      </p:sp>
      <p:pic>
        <p:nvPicPr>
          <p:cNvPr id="9" name="Picture 8"/>
          <p:cNvPicPr>
            <a:picLocks noChangeAspect="1"/>
          </p:cNvPicPr>
          <p:nvPr/>
        </p:nvPicPr>
        <p:blipFill>
          <a:blip r:embed="rId2"/>
          <a:stretch>
            <a:fillRect/>
          </a:stretch>
        </p:blipFill>
        <p:spPr>
          <a:xfrm>
            <a:off x="4419600" y="762000"/>
            <a:ext cx="4032971" cy="4381500"/>
          </a:xfrm>
          <a:prstGeom prst="rect">
            <a:avLst/>
          </a:prstGeom>
        </p:spPr>
      </p:pic>
    </p:spTree>
    <p:extLst>
      <p:ext uri="{BB962C8B-B14F-4D97-AF65-F5344CB8AC3E}">
        <p14:creationId xmlns:p14="http://schemas.microsoft.com/office/powerpoint/2010/main" val="391139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21</a:t>
            </a:fld>
            <a:endParaRPr lang="en-US" dirty="0"/>
          </a:p>
        </p:txBody>
      </p:sp>
      <p:sp>
        <p:nvSpPr>
          <p:cNvPr id="3" name="Content Placeholder 2"/>
          <p:cNvSpPr>
            <a:spLocks noGrp="1"/>
          </p:cNvSpPr>
          <p:nvPr>
            <p:ph sz="quarter" idx="11"/>
          </p:nvPr>
        </p:nvSpPr>
        <p:spPr>
          <a:xfrm>
            <a:off x="152400" y="819150"/>
            <a:ext cx="8839200" cy="1447800"/>
          </a:xfrm>
        </p:spPr>
        <p:txBody>
          <a:bodyPr>
            <a:noAutofit/>
          </a:bodyPr>
          <a:lstStyle/>
          <a:p>
            <a:pPr marL="112712" indent="0">
              <a:buNone/>
            </a:pPr>
            <a:r>
              <a:rPr lang="en-US" sz="1800" dirty="0" smtClean="0"/>
              <a:t>The Essential </a:t>
            </a:r>
            <a:r>
              <a:rPr lang="en-US" sz="1800" dirty="0"/>
              <a:t>F</a:t>
            </a:r>
            <a:r>
              <a:rPr lang="en-US" sz="1800" dirty="0" smtClean="0"/>
              <a:t>unctions, the areas that are met in a successful entity, are located at the top of the page. The </a:t>
            </a:r>
            <a:r>
              <a:rPr lang="en-US" sz="1800" dirty="0"/>
              <a:t>Essential </a:t>
            </a:r>
            <a:r>
              <a:rPr lang="en-US" sz="1800" dirty="0" smtClean="0"/>
              <a:t>Functions criteria are </a:t>
            </a:r>
            <a:r>
              <a:rPr lang="en-US" sz="1800" dirty="0"/>
              <a:t>in the left column of the heat-map. Essential </a:t>
            </a:r>
            <a:r>
              <a:rPr lang="en-US" sz="1800" dirty="0" smtClean="0"/>
              <a:t>Functions </a:t>
            </a:r>
            <a:r>
              <a:rPr lang="en-US" sz="1800" dirty="0"/>
              <a:t>are those functions that, when done well, will increase the likelihood of success for the </a:t>
            </a:r>
            <a:r>
              <a:rPr lang="en-US" sz="1800" dirty="0" smtClean="0"/>
              <a:t>entity. Essential Function scoring sections are as follows: </a:t>
            </a:r>
          </a:p>
          <a:p>
            <a:pPr marL="112712" indent="0">
              <a:buNone/>
            </a:pPr>
            <a:r>
              <a:rPr lang="en-US" sz="1800" u="sng" dirty="0" smtClean="0"/>
              <a:t>Exemplary</a:t>
            </a:r>
            <a:r>
              <a:rPr lang="en-US" sz="1800" dirty="0" smtClean="0"/>
              <a:t>- Skill exceeds expectations</a:t>
            </a:r>
          </a:p>
          <a:p>
            <a:pPr marL="112712" indent="0">
              <a:buNone/>
            </a:pPr>
            <a:r>
              <a:rPr lang="en-US" sz="1800" u="sng" dirty="0" smtClean="0"/>
              <a:t>Proficient</a:t>
            </a:r>
            <a:r>
              <a:rPr lang="en-US" sz="1800" dirty="0" smtClean="0"/>
              <a:t>- Skill meets expectations</a:t>
            </a:r>
          </a:p>
          <a:p>
            <a:pPr marL="112712" indent="0">
              <a:buNone/>
            </a:pPr>
            <a:r>
              <a:rPr lang="en-US" sz="1800" u="sng" dirty="0" smtClean="0"/>
              <a:t>Close to Proficient- </a:t>
            </a:r>
            <a:r>
              <a:rPr lang="en-US" sz="1800" dirty="0" smtClean="0"/>
              <a:t>Skill is emerging. Coaching is recommended.</a:t>
            </a:r>
          </a:p>
          <a:p>
            <a:pPr marL="112712" indent="0">
              <a:buNone/>
            </a:pPr>
            <a:r>
              <a:rPr lang="en-US" sz="1800" u="sng" dirty="0" smtClean="0"/>
              <a:t>Far from Proficient</a:t>
            </a:r>
            <a:r>
              <a:rPr lang="en-US" sz="1800" dirty="0" smtClean="0"/>
              <a:t>- Skill is not met. Follow up professional development and coaching is critical.</a:t>
            </a:r>
            <a:endParaRPr lang="en-US" sz="1800" dirty="0"/>
          </a:p>
        </p:txBody>
      </p:sp>
      <p:sp>
        <p:nvSpPr>
          <p:cNvPr id="4" name="Text Placeholder 3"/>
          <p:cNvSpPr>
            <a:spLocks noGrp="1"/>
          </p:cNvSpPr>
          <p:nvPr>
            <p:ph type="body" sz="quarter" idx="10"/>
          </p:nvPr>
        </p:nvSpPr>
        <p:spPr/>
        <p:txBody>
          <a:bodyPr/>
          <a:lstStyle/>
          <a:p>
            <a:pPr algn="l"/>
            <a:r>
              <a:rPr lang="en-US" dirty="0" smtClean="0"/>
              <a:t>Assessment Results</a:t>
            </a:r>
            <a:endParaRPr lang="en-US" dirty="0"/>
          </a:p>
        </p:txBody>
      </p:sp>
      <p:pic>
        <p:nvPicPr>
          <p:cNvPr id="5" name="Picture 4"/>
          <p:cNvPicPr>
            <a:picLocks noChangeAspect="1"/>
          </p:cNvPicPr>
          <p:nvPr/>
        </p:nvPicPr>
        <p:blipFill>
          <a:blip r:embed="rId2"/>
          <a:stretch>
            <a:fillRect/>
          </a:stretch>
        </p:blipFill>
        <p:spPr>
          <a:xfrm>
            <a:off x="609600" y="3790950"/>
            <a:ext cx="7467600" cy="419100"/>
          </a:xfrm>
          <a:prstGeom prst="rect">
            <a:avLst/>
          </a:prstGeom>
        </p:spPr>
      </p:pic>
    </p:spTree>
    <p:extLst>
      <p:ext uri="{BB962C8B-B14F-4D97-AF65-F5344CB8AC3E}">
        <p14:creationId xmlns:p14="http://schemas.microsoft.com/office/powerpoint/2010/main" val="67856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22</a:t>
            </a:fld>
            <a:endParaRPr lang="en-US" dirty="0"/>
          </a:p>
        </p:txBody>
      </p:sp>
      <p:sp>
        <p:nvSpPr>
          <p:cNvPr id="3" name="Content Placeholder 2"/>
          <p:cNvSpPr>
            <a:spLocks noGrp="1"/>
          </p:cNvSpPr>
          <p:nvPr>
            <p:ph sz="quarter" idx="11"/>
          </p:nvPr>
        </p:nvSpPr>
        <p:spPr>
          <a:xfrm>
            <a:off x="152400" y="819150"/>
            <a:ext cx="8839200" cy="1197239"/>
          </a:xfrm>
        </p:spPr>
        <p:txBody>
          <a:bodyPr>
            <a:noAutofit/>
          </a:bodyPr>
          <a:lstStyle/>
          <a:p>
            <a:pPr marL="112712" indent="0">
              <a:buNone/>
            </a:pPr>
            <a:r>
              <a:rPr lang="en-US" sz="1800" dirty="0" smtClean="0"/>
              <a:t>The overall score will be located at the bottom of the heat map. The score will display in the corresponding color to show the Essential </a:t>
            </a:r>
            <a:r>
              <a:rPr lang="en-US" sz="1800" dirty="0"/>
              <a:t>F</a:t>
            </a:r>
            <a:r>
              <a:rPr lang="en-US" sz="1800" dirty="0" smtClean="0"/>
              <a:t>unction that the score lands in. The colors are as follows:</a:t>
            </a:r>
          </a:p>
          <a:p>
            <a:pPr marL="112712" indent="0">
              <a:buNone/>
            </a:pPr>
            <a:r>
              <a:rPr lang="en-US" sz="1800" dirty="0" smtClean="0"/>
              <a:t>Green- Exemplary and Proficient</a:t>
            </a:r>
          </a:p>
          <a:p>
            <a:pPr marL="112712" indent="0">
              <a:buNone/>
            </a:pPr>
            <a:r>
              <a:rPr lang="en-US" sz="1800" dirty="0" smtClean="0"/>
              <a:t>Yellow- Close to Proficient</a:t>
            </a:r>
          </a:p>
          <a:p>
            <a:pPr marL="112712" indent="0">
              <a:buNone/>
            </a:pPr>
            <a:r>
              <a:rPr lang="en-US" sz="1800" dirty="0" smtClean="0"/>
              <a:t>Red- Far from Proficient</a:t>
            </a:r>
          </a:p>
          <a:p>
            <a:pPr marL="112712" indent="0">
              <a:buNone/>
            </a:pPr>
            <a:endParaRPr lang="en-US" sz="1800" dirty="0"/>
          </a:p>
        </p:txBody>
      </p:sp>
      <p:sp>
        <p:nvSpPr>
          <p:cNvPr id="4" name="Text Placeholder 3"/>
          <p:cNvSpPr>
            <a:spLocks noGrp="1"/>
          </p:cNvSpPr>
          <p:nvPr>
            <p:ph type="body" sz="quarter" idx="10"/>
          </p:nvPr>
        </p:nvSpPr>
        <p:spPr/>
        <p:txBody>
          <a:bodyPr/>
          <a:lstStyle/>
          <a:p>
            <a:pPr algn="l"/>
            <a:r>
              <a:rPr lang="en-US" dirty="0" smtClean="0"/>
              <a:t>Assessment Results</a:t>
            </a:r>
            <a:endParaRPr lang="en-US" dirty="0"/>
          </a:p>
        </p:txBody>
      </p:sp>
      <p:pic>
        <p:nvPicPr>
          <p:cNvPr id="6" name="Picture 5"/>
          <p:cNvPicPr>
            <a:picLocks noChangeAspect="1"/>
          </p:cNvPicPr>
          <p:nvPr/>
        </p:nvPicPr>
        <p:blipFill>
          <a:blip r:embed="rId2"/>
          <a:stretch>
            <a:fillRect/>
          </a:stretch>
        </p:blipFill>
        <p:spPr>
          <a:xfrm>
            <a:off x="2921450" y="2114550"/>
            <a:ext cx="6070150" cy="2819400"/>
          </a:xfrm>
          <a:prstGeom prst="rect">
            <a:avLst/>
          </a:prstGeom>
        </p:spPr>
      </p:pic>
    </p:spTree>
    <p:extLst>
      <p:ext uri="{BB962C8B-B14F-4D97-AF65-F5344CB8AC3E}">
        <p14:creationId xmlns:p14="http://schemas.microsoft.com/office/powerpoint/2010/main" val="263156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23</a:t>
            </a:fld>
            <a:endParaRPr lang="en-US" dirty="0"/>
          </a:p>
        </p:txBody>
      </p:sp>
      <p:sp>
        <p:nvSpPr>
          <p:cNvPr id="3" name="Content Placeholder 2"/>
          <p:cNvSpPr>
            <a:spLocks noGrp="1"/>
          </p:cNvSpPr>
          <p:nvPr>
            <p:ph sz="quarter" idx="11"/>
          </p:nvPr>
        </p:nvSpPr>
        <p:spPr>
          <a:xfrm>
            <a:off x="152400" y="819150"/>
            <a:ext cx="3657600" cy="4267200"/>
          </a:xfrm>
        </p:spPr>
        <p:txBody>
          <a:bodyPr>
            <a:normAutofit/>
          </a:bodyPr>
          <a:lstStyle/>
          <a:p>
            <a:pPr marL="112712" indent="0">
              <a:buNone/>
            </a:pPr>
            <a:r>
              <a:rPr lang="en-US" sz="1800" dirty="0" smtClean="0"/>
              <a:t>Located in the Essential Functions definition box is a hyperlink to the recommended/available PLMs (Professional Learning Modules). Recommended PLMs will be presented in the Essential Function scores of Close to Proficient and lower. Available PLMs will be presented in the Essential Function scores of Proficient and above. To see the PLMs use the cursor to click the hyperlink.</a:t>
            </a:r>
            <a:endParaRPr lang="en-US" sz="1800" dirty="0"/>
          </a:p>
        </p:txBody>
      </p:sp>
      <p:sp>
        <p:nvSpPr>
          <p:cNvPr id="4" name="Text Placeholder 3"/>
          <p:cNvSpPr>
            <a:spLocks noGrp="1"/>
          </p:cNvSpPr>
          <p:nvPr>
            <p:ph type="body" sz="quarter" idx="10"/>
          </p:nvPr>
        </p:nvSpPr>
        <p:spPr/>
        <p:txBody>
          <a:bodyPr/>
          <a:lstStyle/>
          <a:p>
            <a:pPr algn="l"/>
            <a:r>
              <a:rPr lang="en-US" dirty="0" smtClean="0"/>
              <a:t>Linking to the PLMs.</a:t>
            </a:r>
            <a:endParaRPr lang="en-US" dirty="0"/>
          </a:p>
        </p:txBody>
      </p:sp>
      <p:pic>
        <p:nvPicPr>
          <p:cNvPr id="5" name="Picture 4"/>
          <p:cNvPicPr>
            <a:picLocks noChangeAspect="1"/>
          </p:cNvPicPr>
          <p:nvPr/>
        </p:nvPicPr>
        <p:blipFill>
          <a:blip r:embed="rId2"/>
          <a:stretch>
            <a:fillRect/>
          </a:stretch>
        </p:blipFill>
        <p:spPr>
          <a:xfrm>
            <a:off x="5257800" y="742950"/>
            <a:ext cx="894989" cy="4299347"/>
          </a:xfrm>
          <a:prstGeom prst="rect">
            <a:avLst/>
          </a:prstGeom>
        </p:spPr>
      </p:pic>
      <p:sp>
        <p:nvSpPr>
          <p:cNvPr id="7" name="Right Arrow 6"/>
          <p:cNvSpPr/>
          <p:nvPr/>
        </p:nvSpPr>
        <p:spPr>
          <a:xfrm>
            <a:off x="4876800" y="12001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94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24</a:t>
            </a:fld>
            <a:endParaRPr lang="en-US" dirty="0"/>
          </a:p>
        </p:txBody>
      </p:sp>
      <p:sp>
        <p:nvSpPr>
          <p:cNvPr id="3" name="Content Placeholder 2"/>
          <p:cNvSpPr>
            <a:spLocks noGrp="1"/>
          </p:cNvSpPr>
          <p:nvPr>
            <p:ph sz="quarter" idx="11"/>
          </p:nvPr>
        </p:nvSpPr>
        <p:spPr>
          <a:xfrm>
            <a:off x="152400" y="819150"/>
            <a:ext cx="8839200" cy="1447800"/>
          </a:xfrm>
        </p:spPr>
        <p:txBody>
          <a:bodyPr>
            <a:normAutofit lnSpcReduction="10000"/>
          </a:bodyPr>
          <a:lstStyle/>
          <a:p>
            <a:pPr marL="112712" indent="0">
              <a:buNone/>
            </a:pPr>
            <a:r>
              <a:rPr lang="en-US" sz="1800" dirty="0" smtClean="0"/>
              <a:t>After clicking the hyperlink, the Assessment Essential Function Professional Learning Modules will display on the screen. In the box will be the list of the PLMs linked to the Essential </a:t>
            </a:r>
            <a:r>
              <a:rPr lang="en-US" sz="1800" dirty="0"/>
              <a:t>F</a:t>
            </a:r>
            <a:r>
              <a:rPr lang="en-US" sz="1800" dirty="0" smtClean="0"/>
              <a:t>unction. By clicking “Enroll” you will be automatically enrolled and directed to the Professional Learning Module. To view the PLMs without enrolling, click “Close” to return to the heat map.</a:t>
            </a:r>
            <a:endParaRPr lang="en-US" sz="1800" dirty="0"/>
          </a:p>
        </p:txBody>
      </p:sp>
      <p:sp>
        <p:nvSpPr>
          <p:cNvPr id="4" name="Text Placeholder 3"/>
          <p:cNvSpPr>
            <a:spLocks noGrp="1"/>
          </p:cNvSpPr>
          <p:nvPr>
            <p:ph type="body" sz="quarter" idx="10"/>
          </p:nvPr>
        </p:nvSpPr>
        <p:spPr/>
        <p:txBody>
          <a:bodyPr/>
          <a:lstStyle/>
          <a:p>
            <a:pPr algn="l"/>
            <a:r>
              <a:rPr lang="en-US" dirty="0" smtClean="0"/>
              <a:t>Linking to PLMs</a:t>
            </a:r>
            <a:endParaRPr lang="en-US" dirty="0"/>
          </a:p>
        </p:txBody>
      </p:sp>
      <p:pic>
        <p:nvPicPr>
          <p:cNvPr id="5" name="Picture 4"/>
          <p:cNvPicPr>
            <a:picLocks noChangeAspect="1"/>
          </p:cNvPicPr>
          <p:nvPr/>
        </p:nvPicPr>
        <p:blipFill>
          <a:blip r:embed="rId2"/>
          <a:stretch>
            <a:fillRect/>
          </a:stretch>
        </p:blipFill>
        <p:spPr>
          <a:xfrm>
            <a:off x="2233612" y="2876550"/>
            <a:ext cx="4676775" cy="2028825"/>
          </a:xfrm>
          <a:prstGeom prst="rect">
            <a:avLst/>
          </a:prstGeom>
        </p:spPr>
      </p:pic>
    </p:spTree>
    <p:extLst>
      <p:ext uri="{BB962C8B-B14F-4D97-AF65-F5344CB8AC3E}">
        <p14:creationId xmlns:p14="http://schemas.microsoft.com/office/powerpoint/2010/main" val="374397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25</a:t>
            </a:fld>
            <a:endParaRPr lang="en-US" dirty="0"/>
          </a:p>
        </p:txBody>
      </p:sp>
      <p:sp>
        <p:nvSpPr>
          <p:cNvPr id="3" name="Content Placeholder 2"/>
          <p:cNvSpPr>
            <a:spLocks noGrp="1"/>
          </p:cNvSpPr>
          <p:nvPr>
            <p:ph sz="quarter" idx="11"/>
          </p:nvPr>
        </p:nvSpPr>
        <p:spPr>
          <a:xfrm>
            <a:off x="152400" y="819150"/>
            <a:ext cx="3581400" cy="4038600"/>
          </a:xfrm>
        </p:spPr>
        <p:txBody>
          <a:bodyPr>
            <a:normAutofit/>
          </a:bodyPr>
          <a:lstStyle/>
          <a:p>
            <a:pPr marL="112712" indent="0">
              <a:buNone/>
            </a:pPr>
            <a:r>
              <a:rPr lang="en-US" sz="1800" dirty="0" smtClean="0"/>
              <a:t>After returning to the heat map, click the “Export to PDF” link to print the results of the assessment. This will open the results in a PDF and will display the results with the highlighted colors, essential functions, scoring criteria and final score.  </a:t>
            </a:r>
            <a:endParaRPr lang="en-US" sz="1800" dirty="0"/>
          </a:p>
        </p:txBody>
      </p:sp>
      <p:sp>
        <p:nvSpPr>
          <p:cNvPr id="4" name="Text Placeholder 3"/>
          <p:cNvSpPr>
            <a:spLocks noGrp="1"/>
          </p:cNvSpPr>
          <p:nvPr>
            <p:ph type="body" sz="quarter" idx="10"/>
          </p:nvPr>
        </p:nvSpPr>
        <p:spPr/>
        <p:txBody>
          <a:bodyPr/>
          <a:lstStyle/>
          <a:p>
            <a:pPr algn="l"/>
            <a:r>
              <a:rPr lang="en-US" dirty="0" smtClean="0"/>
              <a:t>Printing Assessment Results</a:t>
            </a:r>
            <a:endParaRPr lang="en-US" dirty="0"/>
          </a:p>
        </p:txBody>
      </p:sp>
      <p:pic>
        <p:nvPicPr>
          <p:cNvPr id="5" name="Picture 4"/>
          <p:cNvPicPr>
            <a:picLocks noChangeAspect="1"/>
          </p:cNvPicPr>
          <p:nvPr/>
        </p:nvPicPr>
        <p:blipFill>
          <a:blip r:embed="rId2"/>
          <a:stretch>
            <a:fillRect/>
          </a:stretch>
        </p:blipFill>
        <p:spPr>
          <a:xfrm>
            <a:off x="4419600" y="762000"/>
            <a:ext cx="4032971" cy="4381500"/>
          </a:xfrm>
          <a:prstGeom prst="rect">
            <a:avLst/>
          </a:prstGeom>
        </p:spPr>
      </p:pic>
      <p:sp>
        <p:nvSpPr>
          <p:cNvPr id="7" name="Right Arrow 6"/>
          <p:cNvSpPr/>
          <p:nvPr/>
        </p:nvSpPr>
        <p:spPr>
          <a:xfrm rot="10800000">
            <a:off x="8458200" y="10477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287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26</a:t>
            </a:fld>
            <a:endParaRPr lang="en-US" dirty="0"/>
          </a:p>
        </p:txBody>
      </p:sp>
      <p:sp>
        <p:nvSpPr>
          <p:cNvPr id="3" name="Content Placeholder 2"/>
          <p:cNvSpPr>
            <a:spLocks noGrp="1"/>
          </p:cNvSpPr>
          <p:nvPr>
            <p:ph sz="quarter" idx="11"/>
          </p:nvPr>
        </p:nvSpPr>
        <p:spPr>
          <a:xfrm>
            <a:off x="152400" y="819150"/>
            <a:ext cx="3581400" cy="4038600"/>
          </a:xfrm>
        </p:spPr>
        <p:txBody>
          <a:bodyPr>
            <a:normAutofit/>
          </a:bodyPr>
          <a:lstStyle/>
          <a:p>
            <a:pPr marL="112712" indent="0">
              <a:buNone/>
            </a:pPr>
            <a:r>
              <a:rPr lang="en-US" sz="1800" dirty="0" smtClean="0"/>
              <a:t>To view the completed assessment, with answers, select the “View Self-Assessment” link at the top of the page. This will display the assessment with the answers provided while not allowing the user to change answers.</a:t>
            </a:r>
            <a:endParaRPr lang="en-US" sz="1800" dirty="0"/>
          </a:p>
        </p:txBody>
      </p:sp>
      <p:sp>
        <p:nvSpPr>
          <p:cNvPr id="4" name="Text Placeholder 3"/>
          <p:cNvSpPr>
            <a:spLocks noGrp="1"/>
          </p:cNvSpPr>
          <p:nvPr>
            <p:ph type="body" sz="quarter" idx="10"/>
          </p:nvPr>
        </p:nvSpPr>
        <p:spPr/>
        <p:txBody>
          <a:bodyPr/>
          <a:lstStyle/>
          <a:p>
            <a:pPr algn="l"/>
            <a:r>
              <a:rPr lang="en-US" dirty="0" smtClean="0"/>
              <a:t>Viewing Completed Assessment</a:t>
            </a:r>
            <a:endParaRPr lang="en-US" dirty="0"/>
          </a:p>
        </p:txBody>
      </p:sp>
      <p:pic>
        <p:nvPicPr>
          <p:cNvPr id="8" name="Picture 7"/>
          <p:cNvPicPr>
            <a:picLocks noChangeAspect="1"/>
          </p:cNvPicPr>
          <p:nvPr/>
        </p:nvPicPr>
        <p:blipFill>
          <a:blip r:embed="rId2"/>
          <a:stretch>
            <a:fillRect/>
          </a:stretch>
        </p:blipFill>
        <p:spPr>
          <a:xfrm>
            <a:off x="4495800" y="1504950"/>
            <a:ext cx="76200" cy="95250"/>
          </a:xfrm>
          <a:prstGeom prst="rect">
            <a:avLst/>
          </a:prstGeom>
        </p:spPr>
      </p:pic>
      <p:pic>
        <p:nvPicPr>
          <p:cNvPr id="7" name="Picture 6"/>
          <p:cNvPicPr>
            <a:picLocks noChangeAspect="1"/>
          </p:cNvPicPr>
          <p:nvPr/>
        </p:nvPicPr>
        <p:blipFill>
          <a:blip r:embed="rId3"/>
          <a:stretch>
            <a:fillRect/>
          </a:stretch>
        </p:blipFill>
        <p:spPr>
          <a:xfrm>
            <a:off x="4419600" y="762000"/>
            <a:ext cx="4032971" cy="4381500"/>
          </a:xfrm>
          <a:prstGeom prst="rect">
            <a:avLst/>
          </a:prstGeom>
        </p:spPr>
      </p:pic>
      <p:sp>
        <p:nvSpPr>
          <p:cNvPr id="10" name="Right Arrow 9"/>
          <p:cNvSpPr/>
          <p:nvPr/>
        </p:nvSpPr>
        <p:spPr>
          <a:xfrm>
            <a:off x="3962400" y="1019175"/>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8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27</a:t>
            </a:fld>
            <a:endParaRPr lang="en-US" dirty="0"/>
          </a:p>
        </p:txBody>
      </p:sp>
      <p:sp>
        <p:nvSpPr>
          <p:cNvPr id="3" name="Content Placeholder 2"/>
          <p:cNvSpPr>
            <a:spLocks noGrp="1"/>
          </p:cNvSpPr>
          <p:nvPr>
            <p:ph sz="quarter" idx="11"/>
          </p:nvPr>
        </p:nvSpPr>
        <p:spPr>
          <a:xfrm>
            <a:off x="76200" y="819150"/>
            <a:ext cx="8915400" cy="762000"/>
          </a:xfrm>
        </p:spPr>
        <p:txBody>
          <a:bodyPr>
            <a:normAutofit/>
          </a:bodyPr>
          <a:lstStyle/>
          <a:p>
            <a:pPr marL="112712" indent="0">
              <a:buNone/>
            </a:pPr>
            <a:r>
              <a:rPr lang="en-US" sz="1800" dirty="0" smtClean="0"/>
              <a:t>The completed assessment will display a notification at the top of the page. To return to the heat map, click on “View Practice Profile.”</a:t>
            </a:r>
            <a:endParaRPr lang="en-US" sz="1800" dirty="0"/>
          </a:p>
        </p:txBody>
      </p:sp>
      <p:sp>
        <p:nvSpPr>
          <p:cNvPr id="4" name="Text Placeholder 3"/>
          <p:cNvSpPr>
            <a:spLocks noGrp="1"/>
          </p:cNvSpPr>
          <p:nvPr>
            <p:ph type="body" sz="quarter" idx="10"/>
          </p:nvPr>
        </p:nvSpPr>
        <p:spPr/>
        <p:txBody>
          <a:bodyPr/>
          <a:lstStyle/>
          <a:p>
            <a:pPr algn="l"/>
            <a:r>
              <a:rPr lang="en-US" dirty="0" smtClean="0"/>
              <a:t>Viewing Completed Assessment</a:t>
            </a:r>
            <a:endParaRPr lang="en-US" dirty="0"/>
          </a:p>
        </p:txBody>
      </p:sp>
      <p:pic>
        <p:nvPicPr>
          <p:cNvPr id="5" name="Picture 4"/>
          <p:cNvPicPr>
            <a:picLocks noChangeAspect="1"/>
          </p:cNvPicPr>
          <p:nvPr/>
        </p:nvPicPr>
        <p:blipFill>
          <a:blip r:embed="rId2"/>
          <a:stretch>
            <a:fillRect/>
          </a:stretch>
        </p:blipFill>
        <p:spPr>
          <a:xfrm>
            <a:off x="1143000" y="1771003"/>
            <a:ext cx="7043738" cy="2410507"/>
          </a:xfrm>
          <a:prstGeom prst="rect">
            <a:avLst/>
          </a:prstGeom>
        </p:spPr>
      </p:pic>
      <p:sp>
        <p:nvSpPr>
          <p:cNvPr id="7" name="Right Arrow 6"/>
          <p:cNvSpPr/>
          <p:nvPr/>
        </p:nvSpPr>
        <p:spPr>
          <a:xfrm>
            <a:off x="762000" y="34861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59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28</a:t>
            </a:fld>
            <a:endParaRPr lang="en-US" dirty="0"/>
          </a:p>
        </p:txBody>
      </p:sp>
      <p:sp>
        <p:nvSpPr>
          <p:cNvPr id="3" name="Content Placeholder 2"/>
          <p:cNvSpPr>
            <a:spLocks noGrp="1"/>
          </p:cNvSpPr>
          <p:nvPr>
            <p:ph sz="quarter" idx="11"/>
          </p:nvPr>
        </p:nvSpPr>
        <p:spPr>
          <a:xfrm>
            <a:off x="76200" y="819150"/>
            <a:ext cx="3048000" cy="4186608"/>
          </a:xfrm>
        </p:spPr>
        <p:txBody>
          <a:bodyPr>
            <a:normAutofit/>
          </a:bodyPr>
          <a:lstStyle/>
          <a:p>
            <a:pPr marL="112712" indent="0">
              <a:buNone/>
            </a:pPr>
            <a:r>
              <a:rPr lang="en-US" sz="1800" dirty="0" smtClean="0"/>
              <a:t>To exit the results of the assessment, use the tabs at the top of the page to navigate to the desired page within the application.  </a:t>
            </a:r>
          </a:p>
          <a:p>
            <a:pPr marL="112712" indent="0">
              <a:buNone/>
            </a:pPr>
            <a:endParaRPr lang="en-US" sz="1800" dirty="0"/>
          </a:p>
          <a:p>
            <a:pPr marL="112712" indent="0">
              <a:buNone/>
            </a:pPr>
            <a:r>
              <a:rPr lang="en-US" sz="1800" dirty="0" smtClean="0"/>
              <a:t>To view Self-Assessment scores navigate back to the Dashboard and scroll to the graph in the Self-Assessments section.</a:t>
            </a:r>
            <a:endParaRPr lang="en-US" sz="1800" dirty="0"/>
          </a:p>
        </p:txBody>
      </p:sp>
      <p:sp>
        <p:nvSpPr>
          <p:cNvPr id="4" name="Text Placeholder 3"/>
          <p:cNvSpPr>
            <a:spLocks noGrp="1"/>
          </p:cNvSpPr>
          <p:nvPr>
            <p:ph type="body" sz="quarter" idx="10"/>
          </p:nvPr>
        </p:nvSpPr>
        <p:spPr/>
        <p:txBody>
          <a:bodyPr/>
          <a:lstStyle/>
          <a:p>
            <a:pPr algn="l"/>
            <a:r>
              <a:rPr lang="en-US" dirty="0" smtClean="0"/>
              <a:t>Concluding Assessment</a:t>
            </a:r>
            <a:endParaRPr lang="en-US" dirty="0"/>
          </a:p>
        </p:txBody>
      </p:sp>
      <p:pic>
        <p:nvPicPr>
          <p:cNvPr id="6" name="Picture 5"/>
          <p:cNvPicPr>
            <a:picLocks noChangeAspect="1"/>
          </p:cNvPicPr>
          <p:nvPr/>
        </p:nvPicPr>
        <p:blipFill>
          <a:blip r:embed="rId2"/>
          <a:stretch>
            <a:fillRect/>
          </a:stretch>
        </p:blipFill>
        <p:spPr>
          <a:xfrm>
            <a:off x="3571950" y="742951"/>
            <a:ext cx="5491120" cy="3886200"/>
          </a:xfrm>
          <a:prstGeom prst="rect">
            <a:avLst/>
          </a:prstGeom>
        </p:spPr>
      </p:pic>
    </p:spTree>
    <p:extLst>
      <p:ext uri="{BB962C8B-B14F-4D97-AF65-F5344CB8AC3E}">
        <p14:creationId xmlns:p14="http://schemas.microsoft.com/office/powerpoint/2010/main" val="267706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29</a:t>
            </a:fld>
            <a:endParaRPr lang="en-US" dirty="0"/>
          </a:p>
        </p:txBody>
      </p:sp>
      <p:sp>
        <p:nvSpPr>
          <p:cNvPr id="3" name="Content Placeholder 2"/>
          <p:cNvSpPr>
            <a:spLocks noGrp="1"/>
          </p:cNvSpPr>
          <p:nvPr>
            <p:ph sz="quarter" idx="11"/>
          </p:nvPr>
        </p:nvSpPr>
        <p:spPr>
          <a:xfrm>
            <a:off x="152400" y="819150"/>
            <a:ext cx="2971800" cy="4191000"/>
          </a:xfrm>
        </p:spPr>
        <p:txBody>
          <a:bodyPr>
            <a:normAutofit/>
          </a:bodyPr>
          <a:lstStyle/>
          <a:p>
            <a:pPr marL="112712" indent="0">
              <a:buNone/>
            </a:pPr>
            <a:r>
              <a:rPr lang="en-US" sz="1800" dirty="0" smtClean="0"/>
              <a:t>Continue scrolling down the page to access the Self-Assessment Scores bar graphic. This graphic will display the most current score for the individual Self-Assessment once an assessment has been completed. </a:t>
            </a:r>
            <a:endParaRPr lang="en-US" sz="1800" dirty="0"/>
          </a:p>
        </p:txBody>
      </p:sp>
      <p:sp>
        <p:nvSpPr>
          <p:cNvPr id="4" name="Text Placeholder 3"/>
          <p:cNvSpPr>
            <a:spLocks noGrp="1"/>
          </p:cNvSpPr>
          <p:nvPr>
            <p:ph type="body" sz="quarter" idx="10"/>
          </p:nvPr>
        </p:nvSpPr>
        <p:spPr/>
        <p:txBody>
          <a:bodyPr/>
          <a:lstStyle/>
          <a:p>
            <a:pPr algn="l"/>
            <a:r>
              <a:rPr lang="en-US" dirty="0" smtClean="0"/>
              <a:t>Self-Assessment Scores</a:t>
            </a:r>
            <a:endParaRPr lang="en-US" dirty="0"/>
          </a:p>
        </p:txBody>
      </p:sp>
      <p:pic>
        <p:nvPicPr>
          <p:cNvPr id="9" name="Picture 8"/>
          <p:cNvPicPr>
            <a:picLocks noChangeAspect="1"/>
          </p:cNvPicPr>
          <p:nvPr/>
        </p:nvPicPr>
        <p:blipFill>
          <a:blip r:embed="rId2"/>
          <a:stretch>
            <a:fillRect/>
          </a:stretch>
        </p:blipFill>
        <p:spPr>
          <a:xfrm>
            <a:off x="8534400" y="3486151"/>
            <a:ext cx="122582" cy="175118"/>
          </a:xfrm>
          <a:prstGeom prst="rect">
            <a:avLst/>
          </a:prstGeom>
        </p:spPr>
      </p:pic>
      <p:pic>
        <p:nvPicPr>
          <p:cNvPr id="6" name="Picture 5"/>
          <p:cNvPicPr>
            <a:picLocks noChangeAspect="1"/>
          </p:cNvPicPr>
          <p:nvPr/>
        </p:nvPicPr>
        <p:blipFill>
          <a:blip r:embed="rId3"/>
          <a:stretch>
            <a:fillRect/>
          </a:stretch>
        </p:blipFill>
        <p:spPr>
          <a:xfrm>
            <a:off x="3276600" y="1504950"/>
            <a:ext cx="5791200" cy="3296816"/>
          </a:xfrm>
          <a:prstGeom prst="rect">
            <a:avLst/>
          </a:prstGeom>
        </p:spPr>
      </p:pic>
    </p:spTree>
    <p:extLst>
      <p:ext uri="{BB962C8B-B14F-4D97-AF65-F5344CB8AC3E}">
        <p14:creationId xmlns:p14="http://schemas.microsoft.com/office/powerpoint/2010/main" val="285797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594007" y="942508"/>
            <a:ext cx="5434036" cy="3660155"/>
          </a:xfrm>
          <a:prstGeom prst="rect">
            <a:avLst/>
          </a:prstGeom>
        </p:spPr>
      </p:pic>
      <p:sp>
        <p:nvSpPr>
          <p:cNvPr id="8" name="Text Placeholder 7"/>
          <p:cNvSpPr>
            <a:spLocks noGrp="1"/>
          </p:cNvSpPr>
          <p:nvPr>
            <p:ph type="body" sz="quarter" idx="10"/>
          </p:nvPr>
        </p:nvSpPr>
        <p:spPr/>
        <p:txBody>
          <a:bodyPr/>
          <a:lstStyle/>
          <a:p>
            <a:pPr algn="l"/>
            <a:r>
              <a:rPr lang="en-US" dirty="0" smtClean="0"/>
              <a:t>Starting Assessments Independently</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3</a:t>
            </a:fld>
            <a:endParaRPr lang="en-US" dirty="0"/>
          </a:p>
        </p:txBody>
      </p:sp>
      <p:sp>
        <p:nvSpPr>
          <p:cNvPr id="3" name="TextBox 2"/>
          <p:cNvSpPr txBox="1"/>
          <p:nvPr/>
        </p:nvSpPr>
        <p:spPr>
          <a:xfrm>
            <a:off x="152400" y="829486"/>
            <a:ext cx="2394531" cy="2308324"/>
          </a:xfrm>
          <a:prstGeom prst="rect">
            <a:avLst/>
          </a:prstGeom>
          <a:noFill/>
        </p:spPr>
        <p:txBody>
          <a:bodyPr wrap="square" rtlCol="0">
            <a:spAutoFit/>
          </a:bodyPr>
          <a:lstStyle/>
          <a:p>
            <a:r>
              <a:rPr lang="en-US" dirty="0" smtClean="0"/>
              <a:t>Upon logging in to the Virtual Learning Platform (VLP), the first landing page will be the “Pillar Selection” page under the “Home” tab. Select Dashboard at the top of the page.</a:t>
            </a:r>
            <a:endParaRPr lang="en-US" dirty="0"/>
          </a:p>
        </p:txBody>
      </p:sp>
      <p:sp>
        <p:nvSpPr>
          <p:cNvPr id="6" name="Right Arrow 5"/>
          <p:cNvSpPr/>
          <p:nvPr/>
        </p:nvSpPr>
        <p:spPr>
          <a:xfrm rot="16200000">
            <a:off x="5067300" y="1162050"/>
            <a:ext cx="533400" cy="3048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23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30</a:t>
            </a:fld>
            <a:endParaRPr lang="en-US" dirty="0"/>
          </a:p>
        </p:txBody>
      </p:sp>
      <p:sp>
        <p:nvSpPr>
          <p:cNvPr id="3" name="Content Placeholder 2"/>
          <p:cNvSpPr>
            <a:spLocks noGrp="1"/>
          </p:cNvSpPr>
          <p:nvPr>
            <p:ph sz="quarter" idx="11"/>
          </p:nvPr>
        </p:nvSpPr>
        <p:spPr>
          <a:xfrm>
            <a:off x="152400" y="819150"/>
            <a:ext cx="3124200" cy="4114800"/>
          </a:xfrm>
        </p:spPr>
        <p:txBody>
          <a:bodyPr>
            <a:normAutofit/>
          </a:bodyPr>
          <a:lstStyle/>
          <a:p>
            <a:pPr marL="112712" indent="0">
              <a:buNone/>
            </a:pPr>
            <a:r>
              <a:rPr lang="en-US" sz="1800" dirty="0" smtClean="0"/>
              <a:t>The most recent score for the corresponding self-assessment will be displayed in the bar graph. The color of the bar will be reflective of the score received on the self-assessment. </a:t>
            </a:r>
            <a:r>
              <a:rPr lang="en-US" sz="1800" dirty="0" smtClean="0">
                <a:solidFill>
                  <a:schemeClr val="accent1">
                    <a:lumMod val="60000"/>
                    <a:lumOff val="40000"/>
                  </a:schemeClr>
                </a:solidFill>
              </a:rPr>
              <a:t>Blue </a:t>
            </a:r>
            <a:r>
              <a:rPr lang="en-US" sz="1800" dirty="0" smtClean="0">
                <a:solidFill>
                  <a:srgbClr val="080808"/>
                </a:solidFill>
              </a:rPr>
              <a:t>= Exemplary, </a:t>
            </a:r>
            <a:r>
              <a:rPr lang="en-US" sz="1800" dirty="0" smtClean="0">
                <a:solidFill>
                  <a:srgbClr val="92D050"/>
                </a:solidFill>
              </a:rPr>
              <a:t>Green</a:t>
            </a:r>
            <a:r>
              <a:rPr lang="en-US" sz="1800" dirty="0" smtClean="0">
                <a:solidFill>
                  <a:srgbClr val="080808"/>
                </a:solidFill>
              </a:rPr>
              <a:t>=Proficient, </a:t>
            </a:r>
            <a:r>
              <a:rPr lang="en-US" sz="1800" b="1" dirty="0" smtClean="0">
                <a:solidFill>
                  <a:srgbClr val="F2CD2E"/>
                </a:solidFill>
              </a:rPr>
              <a:t>Yellow</a:t>
            </a:r>
            <a:r>
              <a:rPr lang="en-US" sz="1800" dirty="0" smtClean="0">
                <a:solidFill>
                  <a:srgbClr val="080808"/>
                </a:solidFill>
              </a:rPr>
              <a:t>=Close to Proficient, </a:t>
            </a:r>
            <a:r>
              <a:rPr lang="en-US" sz="1800" dirty="0" smtClean="0">
                <a:solidFill>
                  <a:srgbClr val="FF0000"/>
                </a:solidFill>
              </a:rPr>
              <a:t>Red</a:t>
            </a:r>
            <a:r>
              <a:rPr lang="en-US" sz="1800" dirty="0" smtClean="0">
                <a:solidFill>
                  <a:srgbClr val="080808"/>
                </a:solidFill>
              </a:rPr>
              <a:t>=Far from Proficient.</a:t>
            </a:r>
            <a:endParaRPr lang="en-US" sz="1800" b="1" dirty="0">
              <a:solidFill>
                <a:srgbClr val="F2CD2E"/>
              </a:solidFill>
            </a:endParaRPr>
          </a:p>
        </p:txBody>
      </p:sp>
      <p:sp>
        <p:nvSpPr>
          <p:cNvPr id="4" name="Text Placeholder 3"/>
          <p:cNvSpPr>
            <a:spLocks noGrp="1"/>
          </p:cNvSpPr>
          <p:nvPr>
            <p:ph type="body" sz="quarter" idx="10"/>
          </p:nvPr>
        </p:nvSpPr>
        <p:spPr/>
        <p:txBody>
          <a:bodyPr/>
          <a:lstStyle/>
          <a:p>
            <a:pPr algn="l"/>
            <a:r>
              <a:rPr lang="en-US" dirty="0" smtClean="0"/>
              <a:t>Self-Assessment Scores</a:t>
            </a:r>
            <a:endParaRPr lang="en-US" dirty="0"/>
          </a:p>
        </p:txBody>
      </p:sp>
      <p:pic>
        <p:nvPicPr>
          <p:cNvPr id="5" name="Picture 4"/>
          <p:cNvPicPr>
            <a:picLocks noChangeAspect="1"/>
          </p:cNvPicPr>
          <p:nvPr/>
        </p:nvPicPr>
        <p:blipFill>
          <a:blip r:embed="rId2"/>
          <a:stretch>
            <a:fillRect/>
          </a:stretch>
        </p:blipFill>
        <p:spPr>
          <a:xfrm>
            <a:off x="3429000" y="1504950"/>
            <a:ext cx="5653198" cy="3206110"/>
          </a:xfrm>
          <a:prstGeom prst="rect">
            <a:avLst/>
          </a:prstGeom>
        </p:spPr>
      </p:pic>
    </p:spTree>
    <p:extLst>
      <p:ext uri="{BB962C8B-B14F-4D97-AF65-F5344CB8AC3E}">
        <p14:creationId xmlns:p14="http://schemas.microsoft.com/office/powerpoint/2010/main" val="1738519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31</a:t>
            </a:fld>
            <a:endParaRPr lang="en-US" dirty="0"/>
          </a:p>
        </p:txBody>
      </p:sp>
      <p:sp>
        <p:nvSpPr>
          <p:cNvPr id="3" name="Content Placeholder 2"/>
          <p:cNvSpPr>
            <a:spLocks noGrp="1"/>
          </p:cNvSpPr>
          <p:nvPr>
            <p:ph sz="quarter" idx="11"/>
          </p:nvPr>
        </p:nvSpPr>
        <p:spPr>
          <a:xfrm>
            <a:off x="152400" y="819150"/>
            <a:ext cx="2895600" cy="4114800"/>
          </a:xfrm>
        </p:spPr>
        <p:txBody>
          <a:bodyPr>
            <a:normAutofit/>
          </a:bodyPr>
          <a:lstStyle/>
          <a:p>
            <a:pPr marL="112712" indent="0">
              <a:buNone/>
            </a:pPr>
            <a:r>
              <a:rPr lang="en-US" sz="1800" dirty="0" smtClean="0"/>
              <a:t>To display the score for a specific assessment, use the cursor to hover over the colored bar of the corresponding assessment.</a:t>
            </a:r>
            <a:endParaRPr lang="en-US" sz="1800" dirty="0"/>
          </a:p>
        </p:txBody>
      </p:sp>
      <p:sp>
        <p:nvSpPr>
          <p:cNvPr id="4" name="Text Placeholder 3"/>
          <p:cNvSpPr>
            <a:spLocks noGrp="1"/>
          </p:cNvSpPr>
          <p:nvPr>
            <p:ph type="body" sz="quarter" idx="10"/>
          </p:nvPr>
        </p:nvSpPr>
        <p:spPr/>
        <p:txBody>
          <a:bodyPr/>
          <a:lstStyle/>
          <a:p>
            <a:pPr algn="l"/>
            <a:r>
              <a:rPr lang="en-US" dirty="0"/>
              <a:t>Self-Assessment Scores</a:t>
            </a:r>
          </a:p>
        </p:txBody>
      </p:sp>
      <p:pic>
        <p:nvPicPr>
          <p:cNvPr id="6" name="Picture 5"/>
          <p:cNvPicPr>
            <a:picLocks noChangeAspect="1"/>
          </p:cNvPicPr>
          <p:nvPr/>
        </p:nvPicPr>
        <p:blipFill>
          <a:blip r:embed="rId2"/>
          <a:stretch>
            <a:fillRect/>
          </a:stretch>
        </p:blipFill>
        <p:spPr>
          <a:xfrm>
            <a:off x="3276600" y="1504950"/>
            <a:ext cx="5782195" cy="3289869"/>
          </a:xfrm>
          <a:prstGeom prst="rect">
            <a:avLst/>
          </a:prstGeom>
        </p:spPr>
      </p:pic>
      <p:pic>
        <p:nvPicPr>
          <p:cNvPr id="7" name="Picture 6"/>
          <p:cNvPicPr>
            <a:picLocks noChangeAspect="1"/>
          </p:cNvPicPr>
          <p:nvPr/>
        </p:nvPicPr>
        <p:blipFill>
          <a:blip r:embed="rId3"/>
          <a:stretch>
            <a:fillRect/>
          </a:stretch>
        </p:blipFill>
        <p:spPr>
          <a:xfrm>
            <a:off x="8001000" y="2266950"/>
            <a:ext cx="76200" cy="108858"/>
          </a:xfrm>
          <a:prstGeom prst="rect">
            <a:avLst/>
          </a:prstGeom>
        </p:spPr>
      </p:pic>
    </p:spTree>
    <p:extLst>
      <p:ext uri="{BB962C8B-B14F-4D97-AF65-F5344CB8AC3E}">
        <p14:creationId xmlns:p14="http://schemas.microsoft.com/office/powerpoint/2010/main" val="1306477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32</a:t>
            </a:fld>
            <a:endParaRPr lang="en-US" dirty="0"/>
          </a:p>
        </p:txBody>
      </p:sp>
      <p:sp>
        <p:nvSpPr>
          <p:cNvPr id="3" name="Content Placeholder 2"/>
          <p:cNvSpPr>
            <a:spLocks noGrp="1"/>
          </p:cNvSpPr>
          <p:nvPr>
            <p:ph sz="quarter" idx="11"/>
          </p:nvPr>
        </p:nvSpPr>
        <p:spPr>
          <a:xfrm>
            <a:off x="152400" y="819150"/>
            <a:ext cx="2667000" cy="4191000"/>
          </a:xfrm>
        </p:spPr>
        <p:txBody>
          <a:bodyPr>
            <a:normAutofit/>
          </a:bodyPr>
          <a:lstStyle/>
          <a:p>
            <a:pPr marL="112712" indent="0">
              <a:buNone/>
            </a:pPr>
            <a:r>
              <a:rPr lang="en-US" sz="1800" dirty="0" smtClean="0"/>
              <a:t>To display the score key, use the cursor to hover over “Show Score Key” at the bottom of the graph.</a:t>
            </a:r>
            <a:endParaRPr lang="en-US" sz="1800" dirty="0"/>
          </a:p>
        </p:txBody>
      </p:sp>
      <p:sp>
        <p:nvSpPr>
          <p:cNvPr id="4" name="Text Placeholder 3"/>
          <p:cNvSpPr>
            <a:spLocks noGrp="1"/>
          </p:cNvSpPr>
          <p:nvPr>
            <p:ph type="body" sz="quarter" idx="10"/>
          </p:nvPr>
        </p:nvSpPr>
        <p:spPr/>
        <p:txBody>
          <a:bodyPr/>
          <a:lstStyle/>
          <a:p>
            <a:pPr algn="l"/>
            <a:r>
              <a:rPr lang="en-US" dirty="0"/>
              <a:t>Self-Assessment Scores</a:t>
            </a:r>
          </a:p>
        </p:txBody>
      </p:sp>
      <p:pic>
        <p:nvPicPr>
          <p:cNvPr id="6" name="Picture 5"/>
          <p:cNvPicPr>
            <a:picLocks noChangeAspect="1"/>
          </p:cNvPicPr>
          <p:nvPr/>
        </p:nvPicPr>
        <p:blipFill>
          <a:blip r:embed="rId2"/>
          <a:stretch>
            <a:fillRect/>
          </a:stretch>
        </p:blipFill>
        <p:spPr>
          <a:xfrm>
            <a:off x="2925889" y="1345910"/>
            <a:ext cx="6205635" cy="3523199"/>
          </a:xfrm>
          <a:prstGeom prst="rect">
            <a:avLst/>
          </a:prstGeom>
        </p:spPr>
      </p:pic>
      <p:sp>
        <p:nvSpPr>
          <p:cNvPr id="7" name="Right Arrow 6"/>
          <p:cNvSpPr/>
          <p:nvPr/>
        </p:nvSpPr>
        <p:spPr>
          <a:xfrm>
            <a:off x="2392489" y="47053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678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33</a:t>
            </a:fld>
            <a:endParaRPr lang="en-US" dirty="0"/>
          </a:p>
        </p:txBody>
      </p:sp>
      <p:sp>
        <p:nvSpPr>
          <p:cNvPr id="12" name="Text Placeholder 11"/>
          <p:cNvSpPr>
            <a:spLocks noGrp="1"/>
          </p:cNvSpPr>
          <p:nvPr>
            <p:ph type="body" sz="quarter" idx="11"/>
          </p:nvPr>
        </p:nvSpPr>
        <p:spPr/>
        <p:txBody>
          <a:bodyPr/>
          <a:lstStyle/>
          <a:p>
            <a:r>
              <a:rPr lang="en-US" dirty="0" smtClean="0"/>
              <a:t>573-522-3489</a:t>
            </a:r>
            <a:endParaRPr lang="en-US" dirty="0" smtClean="0"/>
          </a:p>
          <a:p>
            <a:r>
              <a:rPr lang="en-US" smtClean="0"/>
              <a:t>MissouriSystemofSupport@dese.mo.gov</a:t>
            </a:r>
            <a:endParaRPr lang="en-US" dirty="0"/>
          </a:p>
        </p:txBody>
      </p:sp>
      <p:sp>
        <p:nvSpPr>
          <p:cNvPr id="13" name="Text Placeholder 12"/>
          <p:cNvSpPr>
            <a:spLocks noGrp="1"/>
          </p:cNvSpPr>
          <p:nvPr>
            <p:ph type="body" sz="quarter" idx="12"/>
          </p:nvPr>
        </p:nvSpPr>
        <p:spPr/>
        <p:txBody>
          <a:bodyPr>
            <a:normAutofit/>
          </a:bodyPr>
          <a:lstStyle/>
          <a:p>
            <a:r>
              <a:rPr lang="en-US" dirty="0" smtClean="0"/>
              <a:t>Virtual Learning Platform</a:t>
            </a:r>
            <a:endParaRPr lang="en-US" dirty="0"/>
          </a:p>
        </p:txBody>
      </p:sp>
    </p:spTree>
    <p:extLst>
      <p:ext uri="{BB962C8B-B14F-4D97-AF65-F5344CB8AC3E}">
        <p14:creationId xmlns:p14="http://schemas.microsoft.com/office/powerpoint/2010/main" val="377610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p:cNvSpPr>
            <a:spLocks noGrp="1"/>
          </p:cNvSpPr>
          <p:nvPr>
            <p:ph sz="quarter" idx="11"/>
          </p:nvPr>
        </p:nvSpPr>
        <p:spPr>
          <a:xfrm>
            <a:off x="0" y="710387"/>
            <a:ext cx="2819400" cy="4514203"/>
          </a:xfrm>
        </p:spPr>
        <p:txBody>
          <a:bodyPr>
            <a:normAutofit/>
          </a:bodyPr>
          <a:lstStyle/>
          <a:p>
            <a:pPr marL="112712" indent="0">
              <a:buNone/>
            </a:pPr>
            <a:r>
              <a:rPr lang="en-US" sz="2000" dirty="0" smtClean="0"/>
              <a:t>To view the assessments that are available, click the “Assessments” button at the top of the dashboard. This will bring you to the “Available Assessments” page arranged by pillar.</a:t>
            </a:r>
            <a:endParaRPr lang="en-US" sz="2000" dirty="0"/>
          </a:p>
        </p:txBody>
      </p:sp>
      <p:sp>
        <p:nvSpPr>
          <p:cNvPr id="4" name="Text Placeholder 3"/>
          <p:cNvSpPr>
            <a:spLocks noGrp="1"/>
          </p:cNvSpPr>
          <p:nvPr>
            <p:ph type="body" sz="quarter" idx="10"/>
          </p:nvPr>
        </p:nvSpPr>
        <p:spPr/>
        <p:txBody>
          <a:bodyPr/>
          <a:lstStyle/>
          <a:p>
            <a:pPr algn="l"/>
            <a:r>
              <a:rPr lang="en-US" dirty="0" smtClean="0"/>
              <a:t>Starting Assessments Independently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73" y="710387"/>
            <a:ext cx="5917873" cy="4158505"/>
          </a:xfrm>
          <a:prstGeom prst="rect">
            <a:avLst/>
          </a:prstGeom>
        </p:spPr>
      </p:pic>
      <p:sp>
        <p:nvSpPr>
          <p:cNvPr id="7" name="Right Arrow 6"/>
          <p:cNvSpPr/>
          <p:nvPr/>
        </p:nvSpPr>
        <p:spPr>
          <a:xfrm>
            <a:off x="4191000" y="2114550"/>
            <a:ext cx="533400" cy="3048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48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4" name="Text Placeholder 3"/>
          <p:cNvSpPr>
            <a:spLocks noGrp="1"/>
          </p:cNvSpPr>
          <p:nvPr>
            <p:ph type="body" sz="quarter" idx="10"/>
          </p:nvPr>
        </p:nvSpPr>
        <p:spPr/>
        <p:txBody>
          <a:bodyPr/>
          <a:lstStyle/>
          <a:p>
            <a:pPr algn="l"/>
            <a:r>
              <a:rPr lang="en-US" dirty="0" smtClean="0"/>
              <a:t>Starting Assessments Independently</a:t>
            </a:r>
            <a:endParaRPr lang="en-US" dirty="0"/>
          </a:p>
        </p:txBody>
      </p:sp>
      <p:sp>
        <p:nvSpPr>
          <p:cNvPr id="6" name="Text Placeholder 5"/>
          <p:cNvSpPr>
            <a:spLocks noGrp="1"/>
          </p:cNvSpPr>
          <p:nvPr>
            <p:ph type="body" sz="quarter" idx="12"/>
          </p:nvPr>
        </p:nvSpPr>
        <p:spPr>
          <a:xfrm>
            <a:off x="83306" y="783085"/>
            <a:ext cx="4876800" cy="3804636"/>
          </a:xfrm>
        </p:spPr>
        <p:txBody>
          <a:bodyPr>
            <a:normAutofit/>
          </a:bodyPr>
          <a:lstStyle/>
          <a:p>
            <a:pPr marL="112712" indent="0">
              <a:buNone/>
            </a:pPr>
            <a:r>
              <a:rPr lang="en-US" sz="1800" dirty="0"/>
              <a:t>Upon selection, the application will navigate to the </a:t>
            </a:r>
            <a:r>
              <a:rPr lang="en-US" sz="1800" dirty="0" smtClean="0"/>
              <a:t>“Available Assessments” </a:t>
            </a:r>
            <a:r>
              <a:rPr lang="en-US" sz="1800" dirty="0"/>
              <a:t>page. Assessments are organized under the grouping headers shown below. To display the list of assessments under each grouping header, select the black arrow next to the grouping header.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0106" y="1264419"/>
            <a:ext cx="3998576" cy="3452259"/>
          </a:xfrm>
          <a:prstGeom prst="rect">
            <a:avLst/>
          </a:prstGeom>
        </p:spPr>
      </p:pic>
      <p:sp>
        <p:nvSpPr>
          <p:cNvPr id="9" name="Right Arrow 8"/>
          <p:cNvSpPr/>
          <p:nvPr/>
        </p:nvSpPr>
        <p:spPr>
          <a:xfrm>
            <a:off x="4648200" y="20383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62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dirty="0"/>
          </a:p>
        </p:txBody>
      </p:sp>
      <p:sp>
        <p:nvSpPr>
          <p:cNvPr id="4" name="Text Placeholder 3"/>
          <p:cNvSpPr>
            <a:spLocks noGrp="1"/>
          </p:cNvSpPr>
          <p:nvPr>
            <p:ph type="body" sz="quarter" idx="10"/>
          </p:nvPr>
        </p:nvSpPr>
        <p:spPr/>
        <p:txBody>
          <a:bodyPr/>
          <a:lstStyle/>
          <a:p>
            <a:pPr algn="l"/>
            <a:r>
              <a:rPr lang="en-US" dirty="0" smtClean="0"/>
              <a:t>Starting Assessments Independently</a:t>
            </a:r>
            <a:endParaRPr lang="en-US" dirty="0"/>
          </a:p>
        </p:txBody>
      </p:sp>
      <p:sp>
        <p:nvSpPr>
          <p:cNvPr id="3" name="Content Placeholder 2"/>
          <p:cNvSpPr>
            <a:spLocks noGrp="1"/>
          </p:cNvSpPr>
          <p:nvPr>
            <p:ph sz="quarter" idx="11"/>
          </p:nvPr>
        </p:nvSpPr>
        <p:spPr>
          <a:xfrm>
            <a:off x="152400" y="819150"/>
            <a:ext cx="3810000" cy="1600200"/>
          </a:xfrm>
        </p:spPr>
        <p:txBody>
          <a:bodyPr>
            <a:noAutofit/>
          </a:bodyPr>
          <a:lstStyle/>
          <a:p>
            <a:pPr marL="112712" indent="0">
              <a:buNone/>
            </a:pPr>
            <a:r>
              <a:rPr lang="en-US" sz="1500" dirty="0" smtClean="0"/>
              <a:t>After clicking on the arrow to display the assessments, there will be “Start” and “View” buttons.</a:t>
            </a:r>
          </a:p>
          <a:p>
            <a:r>
              <a:rPr lang="en-US" sz="1500" dirty="0" smtClean="0"/>
              <a:t>By selecting “Start”, the assessment will be added to the Self-Assessment list on the “My Assessments” page, which will open once the “Start” button has been selected. </a:t>
            </a:r>
          </a:p>
          <a:p>
            <a:r>
              <a:rPr lang="en-US" sz="1500" dirty="0" smtClean="0"/>
              <a:t>By selecting “View,” the assessment will display with the available questions, but will not be functional to submit an answer.</a:t>
            </a:r>
          </a:p>
          <a:p>
            <a:r>
              <a:rPr lang="en-US" sz="1500" dirty="0" smtClean="0"/>
              <a:t>To read the description of the assessment click on the black arrow next to the assessment name.</a:t>
            </a:r>
          </a:p>
          <a:p>
            <a:pPr marL="112712" indent="0">
              <a:buNone/>
            </a:pPr>
            <a:r>
              <a:rPr lang="en-US" sz="1500" dirty="0" smtClean="0"/>
              <a:t>To collapse the selection, use the mouse curser to click on the black arrow.</a:t>
            </a:r>
            <a:endParaRPr lang="en-US" sz="1500" dirty="0"/>
          </a:p>
        </p:txBody>
      </p:sp>
      <p:pic>
        <p:nvPicPr>
          <p:cNvPr id="6" name="Picture 5"/>
          <p:cNvPicPr>
            <a:picLocks noChangeAspect="1"/>
          </p:cNvPicPr>
          <p:nvPr/>
        </p:nvPicPr>
        <p:blipFill>
          <a:blip r:embed="rId2"/>
          <a:stretch>
            <a:fillRect/>
          </a:stretch>
        </p:blipFill>
        <p:spPr>
          <a:xfrm flipH="1">
            <a:off x="609600" y="3333750"/>
            <a:ext cx="106680" cy="152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 r="6348"/>
          <a:stretch/>
        </p:blipFill>
        <p:spPr>
          <a:xfrm>
            <a:off x="4038855" y="1276350"/>
            <a:ext cx="5028929" cy="2514600"/>
          </a:xfrm>
          <a:prstGeom prst="rect">
            <a:avLst/>
          </a:prstGeom>
        </p:spPr>
      </p:pic>
      <p:sp>
        <p:nvSpPr>
          <p:cNvPr id="9" name="Right Arrow 8"/>
          <p:cNvSpPr/>
          <p:nvPr/>
        </p:nvSpPr>
        <p:spPr>
          <a:xfrm rot="10800000" flipH="1">
            <a:off x="4114800" y="2571750"/>
            <a:ext cx="457200" cy="17403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80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p:cNvSpPr>
            <a:spLocks noGrp="1"/>
          </p:cNvSpPr>
          <p:nvPr>
            <p:ph sz="quarter" idx="11"/>
          </p:nvPr>
        </p:nvSpPr>
        <p:spPr>
          <a:xfrm>
            <a:off x="0" y="742950"/>
            <a:ext cx="3352800" cy="4400550"/>
          </a:xfrm>
        </p:spPr>
        <p:txBody>
          <a:bodyPr>
            <a:normAutofit/>
          </a:bodyPr>
          <a:lstStyle/>
          <a:p>
            <a:pPr marL="112712" indent="0">
              <a:buNone/>
            </a:pPr>
            <a:r>
              <a:rPr lang="en-US" sz="1800" dirty="0"/>
              <a:t>By selecting “</a:t>
            </a:r>
            <a:r>
              <a:rPr lang="en-US" sz="1800" dirty="0" smtClean="0"/>
              <a:t>Start,” </a:t>
            </a:r>
            <a:r>
              <a:rPr lang="en-US" sz="1800" dirty="0"/>
              <a:t>the assessment will be added to </a:t>
            </a:r>
            <a:r>
              <a:rPr lang="en-US" sz="1800" dirty="0" smtClean="0"/>
              <a:t>“My Selections” and </a:t>
            </a:r>
            <a:r>
              <a:rPr lang="en-US" sz="1800" dirty="0"/>
              <a:t>the “Recently Worked On” list in the Self-Assessment section </a:t>
            </a:r>
            <a:r>
              <a:rPr lang="en-US" sz="1800" dirty="0" smtClean="0"/>
              <a:t>on the Dashboard. When the “Start</a:t>
            </a:r>
            <a:r>
              <a:rPr lang="en-US" sz="1800" dirty="0"/>
              <a:t>” button has been </a:t>
            </a:r>
            <a:r>
              <a:rPr lang="en-US" sz="1800" dirty="0" smtClean="0"/>
              <a:t>selected the application will navigate to the screen to take the assessment. Navigate back to the dashboard to view the lists.</a:t>
            </a:r>
            <a:endParaRPr lang="en-US" sz="1800" dirty="0"/>
          </a:p>
        </p:txBody>
      </p:sp>
      <p:sp>
        <p:nvSpPr>
          <p:cNvPr id="4" name="Text Placeholder 3"/>
          <p:cNvSpPr>
            <a:spLocks noGrp="1"/>
          </p:cNvSpPr>
          <p:nvPr>
            <p:ph type="body" sz="quarter" idx="10"/>
          </p:nvPr>
        </p:nvSpPr>
        <p:spPr/>
        <p:txBody>
          <a:bodyPr/>
          <a:lstStyle/>
          <a:p>
            <a:pPr algn="l"/>
            <a:r>
              <a:rPr lang="en-US" dirty="0" smtClean="0"/>
              <a:t>Dashboard Self-Assessments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654" y="1200150"/>
            <a:ext cx="5214487" cy="3165060"/>
          </a:xfrm>
          <a:prstGeom prst="rect">
            <a:avLst/>
          </a:prstGeom>
        </p:spPr>
      </p:pic>
      <p:sp>
        <p:nvSpPr>
          <p:cNvPr id="8" name="Right Arrow 7"/>
          <p:cNvSpPr/>
          <p:nvPr/>
        </p:nvSpPr>
        <p:spPr>
          <a:xfrm>
            <a:off x="4343400" y="1200150"/>
            <a:ext cx="6858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3390900" y="1885950"/>
            <a:ext cx="6858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00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a:xfrm>
            <a:off x="13138" y="703339"/>
            <a:ext cx="3352800" cy="4400550"/>
          </a:xfrm>
        </p:spPr>
        <p:txBody>
          <a:bodyPr>
            <a:normAutofit/>
          </a:bodyPr>
          <a:lstStyle/>
          <a:p>
            <a:pPr marL="112712" indent="0">
              <a:buNone/>
            </a:pPr>
            <a:r>
              <a:rPr lang="en-US" sz="1800" dirty="0" smtClean="0"/>
              <a:t>On the dashboard to view the assessment under “My Selections” click on the hexagon with the flag. A menu will appear with both Assessments and PLMs. The menu will show the Pillar, Type, Title, Last Worked on Date, and Action. </a:t>
            </a:r>
            <a:endParaRPr lang="en-US" sz="1800" dirty="0"/>
          </a:p>
        </p:txBody>
      </p:sp>
      <p:sp>
        <p:nvSpPr>
          <p:cNvPr id="4" name="Text Placeholder 3"/>
          <p:cNvSpPr>
            <a:spLocks noGrp="1"/>
          </p:cNvSpPr>
          <p:nvPr>
            <p:ph type="body" sz="quarter" idx="10"/>
          </p:nvPr>
        </p:nvSpPr>
        <p:spPr/>
        <p:txBody>
          <a:bodyPr/>
          <a:lstStyle/>
          <a:p>
            <a:pPr algn="l"/>
            <a:r>
              <a:rPr lang="en-US" dirty="0" smtClean="0"/>
              <a:t>Dashboard Self-Assessments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666750"/>
            <a:ext cx="5116140" cy="21148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3105150"/>
            <a:ext cx="6107429" cy="1849341"/>
          </a:xfrm>
          <a:prstGeom prst="rect">
            <a:avLst/>
          </a:prstGeom>
        </p:spPr>
      </p:pic>
      <p:sp>
        <p:nvSpPr>
          <p:cNvPr id="9" name="Right Arrow 8"/>
          <p:cNvSpPr/>
          <p:nvPr/>
        </p:nvSpPr>
        <p:spPr>
          <a:xfrm rot="10800000" flipH="1">
            <a:off x="1726324" y="4019001"/>
            <a:ext cx="457200" cy="17403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flipH="1">
            <a:off x="5264221" y="1962150"/>
            <a:ext cx="457200" cy="17403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39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p:cNvSpPr>
            <a:spLocks noGrp="1"/>
          </p:cNvSpPr>
          <p:nvPr>
            <p:ph sz="quarter" idx="11"/>
          </p:nvPr>
        </p:nvSpPr>
        <p:spPr>
          <a:xfrm>
            <a:off x="152400" y="819149"/>
            <a:ext cx="8991600" cy="1638299"/>
          </a:xfrm>
        </p:spPr>
        <p:txBody>
          <a:bodyPr>
            <a:noAutofit/>
          </a:bodyPr>
          <a:lstStyle/>
          <a:p>
            <a:pPr marL="112712" indent="0">
              <a:buNone/>
            </a:pPr>
            <a:r>
              <a:rPr lang="en-US" sz="1800" dirty="0" smtClean="0"/>
              <a:t>To see the information for the assessment, click the black magnifying glass under the “Action” header with the correct assessment title. Once the </a:t>
            </a:r>
            <a:r>
              <a:rPr lang="en-US" sz="1800" dirty="0"/>
              <a:t>magnifying glass </a:t>
            </a:r>
            <a:r>
              <a:rPr lang="en-US" sz="1800" dirty="0" smtClean="0"/>
              <a:t>has been selected, the information will display in a pop-up. This information includes who the assessment was assigned by</a:t>
            </a:r>
            <a:r>
              <a:rPr lang="en-US" sz="1800" dirty="0"/>
              <a:t> </a:t>
            </a:r>
            <a:r>
              <a:rPr lang="en-US" sz="1800" dirty="0" smtClean="0"/>
              <a:t>(if applicable), assignment type, when the assessment was started, and when the assessment was last worked on. Clicking the “View” button will navigate to the first page of the assessment. Close the box by clicking the black “x” in the upper right hand corner. </a:t>
            </a:r>
            <a:endParaRPr lang="en-US" sz="1800" dirty="0"/>
          </a:p>
        </p:txBody>
      </p:sp>
      <p:sp>
        <p:nvSpPr>
          <p:cNvPr id="4" name="Text Placeholder 3"/>
          <p:cNvSpPr>
            <a:spLocks noGrp="1"/>
          </p:cNvSpPr>
          <p:nvPr>
            <p:ph type="body" sz="quarter" idx="10"/>
          </p:nvPr>
        </p:nvSpPr>
        <p:spPr/>
        <p:txBody>
          <a:bodyPr/>
          <a:lstStyle/>
          <a:p>
            <a:pPr algn="l"/>
            <a:r>
              <a:rPr lang="en-US" dirty="0"/>
              <a:t>Dashboard Self-Assessments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71750"/>
            <a:ext cx="7801140" cy="2362200"/>
          </a:xfrm>
          <a:prstGeom prst="rect">
            <a:avLst/>
          </a:prstGeom>
        </p:spPr>
      </p:pic>
      <p:sp>
        <p:nvSpPr>
          <p:cNvPr id="9" name="Right Arrow 8"/>
          <p:cNvSpPr/>
          <p:nvPr/>
        </p:nvSpPr>
        <p:spPr>
          <a:xfrm>
            <a:off x="7239000" y="3943350"/>
            <a:ext cx="533400" cy="23004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762" y="3105150"/>
            <a:ext cx="3096815" cy="1483463"/>
          </a:xfrm>
          <a:prstGeom prst="rect">
            <a:avLst/>
          </a:prstGeom>
        </p:spPr>
      </p:pic>
    </p:spTree>
    <p:extLst>
      <p:ext uri="{BB962C8B-B14F-4D97-AF65-F5344CB8AC3E}">
        <p14:creationId xmlns:p14="http://schemas.microsoft.com/office/powerpoint/2010/main" val="1622262277"/>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8B06A818-8D87-4862-A1C5-C17902CA3ABF}"/>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E7BCB4B8-D629-47A9-A0BE-D5E2070F4437}"/>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F78F4B59-4BB0-42A0-94DF-3724CBE01A3E}"/>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B295B7DF-0CCC-4ECE-86C8-ED5FF3159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3567</TotalTime>
  <Words>1677</Words>
  <Application>Microsoft Office PowerPoint</Application>
  <PresentationFormat>On-screen Show (16:9)</PresentationFormat>
  <Paragraphs>116</Paragraphs>
  <Slides>33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Virtual Learning Platform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Platform</dc:title>
  <dc:creator>Duba, Beth</dc:creator>
  <cp:lastModifiedBy>Jones, Samantha</cp:lastModifiedBy>
  <cp:revision>89</cp:revision>
  <dcterms:created xsi:type="dcterms:W3CDTF">2020-06-29T12:51:12Z</dcterms:created>
  <dcterms:modified xsi:type="dcterms:W3CDTF">2022-12-21T13:47:44Z</dcterms:modified>
</cp:coreProperties>
</file>